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Lst>
  <p:sldSz cx="12192000" cy="6858000"/>
  <p:notesSz cx="6858000" cy="9144000"/>
  <p:embeddedFontLst>
    <p:embeddedFont>
      <p:font typeface="Calibri" panose="020F0502020204030204"/>
      <p:regular r:id="rId101"/>
    </p:embeddedFont>
    <p:embeddedFont>
      <p:font typeface="Quattrocento Sans" panose="020B0502050000020003"/>
      <p:regular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2" Type="http://schemas.openxmlformats.org/officeDocument/2006/relationships/font" Target="fonts/font2.fntdata"/><Relationship Id="rId101" Type="http://schemas.openxmlformats.org/officeDocument/2006/relationships/font" Target="fonts/font1.fntdata"/><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p1: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8" name="Google Shape;108;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15053b2453_0_27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1" name="Google Shape;171;g115053b2453_0_27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g115053b2453_0_28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0" name="Google Shape;180;g115053b2453_0_28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15053b2453_0_30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7" name="Google Shape;187;g115053b2453_0_30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115053b2453_0_31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4" name="Google Shape;194;g115053b2453_0_31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115053b2453_0_23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1" name="Google Shape;201;g115053b2453_0_23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115053b2453_0_24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8" name="Google Shape;208;g115053b2453_0_24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115053b2453_0_32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5" name="Google Shape;215;g115053b2453_0_32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115053b2453_0_25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2" name="Google Shape;222;g115053b2453_0_25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15053b2453_0_26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29" name="Google Shape;229;g115053b2453_0_26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115053b2453_0_34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6" name="Google Shape;236;g115053b2453_0_34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115053b2453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5" name="Google Shape;115;g115053b2453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115053b2453_0_34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g115053b2453_0_34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115053b2453_0_35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 name="Google Shape;248;g115053b2453_0_35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115053b2453_0_35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4" name="Google Shape;254;g115053b2453_0_35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115053b2453_0_41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 name="Google Shape;261;g115053b2453_0_4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115053b2453_0_44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9" name="Google Shape;269;g115053b2453_0_44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115053b2453_0_42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6" name="Google Shape;276;g115053b2453_0_42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115053b2453_0_42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4" name="Google Shape;284;g115053b2453_0_42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115053b2453_0_36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 name="Google Shape;292;g115053b2453_0_36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115053b2453_0_37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9" name="Google Shape;299;g115053b2453_0_37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15053b2453_0_38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6" name="Google Shape;306;g115053b2453_0_38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115053b2453_0_21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5" name="Google Shape;125;g115053b2453_0_21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115053b2453_0_39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3" name="Google Shape;313;g115053b2453_0_39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8" name="Shape 318"/>
        <p:cNvGrpSpPr/>
        <p:nvPr/>
      </p:nvGrpSpPr>
      <p:grpSpPr>
        <a:xfrm>
          <a:off x="0" y="0"/>
          <a:ext cx="0" cy="0"/>
          <a:chOff x="0" y="0"/>
          <a:chExt cx="0" cy="0"/>
        </a:xfrm>
      </p:grpSpPr>
      <p:sp>
        <p:nvSpPr>
          <p:cNvPr id="319" name="Google Shape;319;g115053b2453_0_39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 name="Google Shape;320;g115053b2453_0_39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115053b2453_0_40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6" name="Google Shape;326;g115053b2453_0_40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g115053b2453_0_40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 name="Google Shape;333;g115053b2453_0_40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115053b2453_0_46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9" name="Google Shape;339;g115053b2453_0_46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115053b2453_0_501: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46" name="Google Shape;346;g115053b2453_0_50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g115053b2453_0_507: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53" name="Google Shape;353;g115053b2453_0_50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6" name="Shape 356"/>
        <p:cNvGrpSpPr/>
        <p:nvPr/>
      </p:nvGrpSpPr>
      <p:grpSpPr>
        <a:xfrm>
          <a:off x="0" y="0"/>
          <a:ext cx="0" cy="0"/>
          <a:chOff x="0" y="0"/>
          <a:chExt cx="0" cy="0"/>
        </a:xfrm>
      </p:grpSpPr>
      <p:sp>
        <p:nvSpPr>
          <p:cNvPr id="357" name="Google Shape;357;g115053b2453_0_51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8" name="Google Shape;358;g115053b2453_0_5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g115053b2453_0_51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5" name="Google Shape;365;g115053b2453_0_51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115053b2453_0_52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1" name="Google Shape;371;g115053b2453_0_52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115053b2453_0_33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2" name="Google Shape;132;g115053b2453_0_33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g115053b2453_0_53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8" name="Google Shape;378;g115053b2453_0_53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115053b2453_0_54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5" name="Google Shape;385;g115053b2453_0_54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0" name="Shape 390"/>
        <p:cNvGrpSpPr/>
        <p:nvPr/>
      </p:nvGrpSpPr>
      <p:grpSpPr>
        <a:xfrm>
          <a:off x="0" y="0"/>
          <a:ext cx="0" cy="0"/>
          <a:chOff x="0" y="0"/>
          <a:chExt cx="0" cy="0"/>
        </a:xfrm>
      </p:grpSpPr>
      <p:sp>
        <p:nvSpPr>
          <p:cNvPr id="391" name="Google Shape;391;g115053b2453_0_54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2" name="Google Shape;392;g115053b2453_0_54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115053b2453_0_55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9" name="Google Shape;399;g115053b2453_0_55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115053b2453_0_56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6" name="Google Shape;406;g115053b2453_0_56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115053b2453_0_69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12" name="Google Shape;412;g115053b2453_0_6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115053b2453_0_70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23" name="Google Shape;423;g115053b2453_0_7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g1144c493137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4" name="Google Shape;434;g1144c493137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7" name="Shape 437"/>
        <p:cNvGrpSpPr/>
        <p:nvPr/>
      </p:nvGrpSpPr>
      <p:grpSpPr>
        <a:xfrm>
          <a:off x="0" y="0"/>
          <a:ext cx="0" cy="0"/>
          <a:chOff x="0" y="0"/>
          <a:chExt cx="0" cy="0"/>
        </a:xfrm>
      </p:grpSpPr>
      <p:sp>
        <p:nvSpPr>
          <p:cNvPr id="438" name="Google Shape;438;g115053b2453_0_47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39" name="Google Shape;439;g115053b2453_0_47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4" name="Shape 444"/>
        <p:cNvGrpSpPr/>
        <p:nvPr/>
      </p:nvGrpSpPr>
      <p:grpSpPr>
        <a:xfrm>
          <a:off x="0" y="0"/>
          <a:ext cx="0" cy="0"/>
          <a:chOff x="0" y="0"/>
          <a:chExt cx="0" cy="0"/>
        </a:xfrm>
      </p:grpSpPr>
      <p:sp>
        <p:nvSpPr>
          <p:cNvPr id="445" name="Google Shape;445;g115053b2453_0_48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6" name="Google Shape;446;g115053b2453_0_48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115053b2453_0_10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 name="Google Shape;137;g115053b2453_0_1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114513c2892_1_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56" name="Google Shape;456;g114513c2892_1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g114513c2892_1_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63" name="Google Shape;463;g114513c2892_1_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6" name="Shape 466"/>
        <p:cNvGrpSpPr/>
        <p:nvPr/>
      </p:nvGrpSpPr>
      <p:grpSpPr>
        <a:xfrm>
          <a:off x="0" y="0"/>
          <a:ext cx="0" cy="0"/>
          <a:chOff x="0" y="0"/>
          <a:chExt cx="0" cy="0"/>
        </a:xfrm>
      </p:grpSpPr>
      <p:sp>
        <p:nvSpPr>
          <p:cNvPr id="467" name="Google Shape;467;g114513c2892_1_1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8" name="Google Shape;468;g114513c2892_1_1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114513c2892_1_1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5" name="Google Shape;475;g114513c2892_1_1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114513c2892_1_2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2" name="Google Shape;482;g114513c2892_1_2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114513c2892_1_3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1" name="Google Shape;491;g114513c2892_1_3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6" name="Shape 496"/>
        <p:cNvGrpSpPr/>
        <p:nvPr/>
      </p:nvGrpSpPr>
      <p:grpSpPr>
        <a:xfrm>
          <a:off x="0" y="0"/>
          <a:ext cx="0" cy="0"/>
          <a:chOff x="0" y="0"/>
          <a:chExt cx="0" cy="0"/>
        </a:xfrm>
      </p:grpSpPr>
      <p:sp>
        <p:nvSpPr>
          <p:cNvPr id="497" name="Google Shape;497;g114513c2892_1_9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8" name="Google Shape;498;g114513c2892_1_9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2" name="Shape 502"/>
        <p:cNvGrpSpPr/>
        <p:nvPr/>
      </p:nvGrpSpPr>
      <p:grpSpPr>
        <a:xfrm>
          <a:off x="0" y="0"/>
          <a:ext cx="0" cy="0"/>
          <a:chOff x="0" y="0"/>
          <a:chExt cx="0" cy="0"/>
        </a:xfrm>
      </p:grpSpPr>
      <p:sp>
        <p:nvSpPr>
          <p:cNvPr id="503" name="Google Shape;503;g114513c2892_1_3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4" name="Google Shape;504;g114513c2892_1_3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114513c2892_1_4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3" name="Google Shape;513;g114513c2892_1_4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 name="Shape 518"/>
        <p:cNvGrpSpPr/>
        <p:nvPr/>
      </p:nvGrpSpPr>
      <p:grpSpPr>
        <a:xfrm>
          <a:off x="0" y="0"/>
          <a:ext cx="0" cy="0"/>
          <a:chOff x="0" y="0"/>
          <a:chExt cx="0" cy="0"/>
        </a:xfrm>
      </p:grpSpPr>
      <p:sp>
        <p:nvSpPr>
          <p:cNvPr id="519" name="Google Shape;519;g114513c2892_1_9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0" name="Google Shape;520;g114513c2892_1_9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115053b2453_0_21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 name="Google Shape;144;g115053b2453_0_21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4" name="Shape 524"/>
        <p:cNvGrpSpPr/>
        <p:nvPr/>
      </p:nvGrpSpPr>
      <p:grpSpPr>
        <a:xfrm>
          <a:off x="0" y="0"/>
          <a:ext cx="0" cy="0"/>
          <a:chOff x="0" y="0"/>
          <a:chExt cx="0" cy="0"/>
        </a:xfrm>
      </p:grpSpPr>
      <p:sp>
        <p:nvSpPr>
          <p:cNvPr id="525" name="Google Shape;525;g114513c2892_1_5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6" name="Google Shape;526;g114513c2892_1_5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2" name="Shape 532"/>
        <p:cNvGrpSpPr/>
        <p:nvPr/>
      </p:nvGrpSpPr>
      <p:grpSpPr>
        <a:xfrm>
          <a:off x="0" y="0"/>
          <a:ext cx="0" cy="0"/>
          <a:chOff x="0" y="0"/>
          <a:chExt cx="0" cy="0"/>
        </a:xfrm>
      </p:grpSpPr>
      <p:sp>
        <p:nvSpPr>
          <p:cNvPr id="533" name="Google Shape;533;g114513c2892_1_5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4" name="Google Shape;534;g114513c2892_1_5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 name="Shape 539"/>
        <p:cNvGrpSpPr/>
        <p:nvPr/>
      </p:nvGrpSpPr>
      <p:grpSpPr>
        <a:xfrm>
          <a:off x="0" y="0"/>
          <a:ext cx="0" cy="0"/>
          <a:chOff x="0" y="0"/>
          <a:chExt cx="0" cy="0"/>
        </a:xfrm>
      </p:grpSpPr>
      <p:sp>
        <p:nvSpPr>
          <p:cNvPr id="540" name="Google Shape;540;g114513c2892_1_6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1" name="Google Shape;541;g114513c2892_1_6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g114513c2892_1_7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8" name="Google Shape;548;g114513c2892_1_7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3" name="Shape 553"/>
        <p:cNvGrpSpPr/>
        <p:nvPr/>
      </p:nvGrpSpPr>
      <p:grpSpPr>
        <a:xfrm>
          <a:off x="0" y="0"/>
          <a:ext cx="0" cy="0"/>
          <a:chOff x="0" y="0"/>
          <a:chExt cx="0" cy="0"/>
        </a:xfrm>
      </p:grpSpPr>
      <p:sp>
        <p:nvSpPr>
          <p:cNvPr id="554" name="Google Shape;554;g114ea7bb3ce_0_10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555" name="Google Shape;555;g114ea7bb3ce_0_10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114ea7bb3ce_0_11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562" name="Google Shape;562;g114ea7bb3ce_0_1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5" name="Shape 565"/>
        <p:cNvGrpSpPr/>
        <p:nvPr/>
      </p:nvGrpSpPr>
      <p:grpSpPr>
        <a:xfrm>
          <a:off x="0" y="0"/>
          <a:ext cx="0" cy="0"/>
          <a:chOff x="0" y="0"/>
          <a:chExt cx="0" cy="0"/>
        </a:xfrm>
      </p:grpSpPr>
      <p:sp>
        <p:nvSpPr>
          <p:cNvPr id="566" name="Google Shape;566;g114ea7bb3ce_0_10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7" name="Google Shape;567;g114ea7bb3ce_0_1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2" name="Shape 572"/>
        <p:cNvGrpSpPr/>
        <p:nvPr/>
      </p:nvGrpSpPr>
      <p:grpSpPr>
        <a:xfrm>
          <a:off x="0" y="0"/>
          <a:ext cx="0" cy="0"/>
          <a:chOff x="0" y="0"/>
          <a:chExt cx="0" cy="0"/>
        </a:xfrm>
      </p:grpSpPr>
      <p:sp>
        <p:nvSpPr>
          <p:cNvPr id="573" name="Google Shape;573;g114ea7bb3ce_0_14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4" name="Google Shape;574;g114ea7bb3ce_0_14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14ea7bb3ce_0_12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1" name="Google Shape;581;g114ea7bb3ce_0_12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6" name="Shape 586"/>
        <p:cNvGrpSpPr/>
        <p:nvPr/>
      </p:nvGrpSpPr>
      <p:grpSpPr>
        <a:xfrm>
          <a:off x="0" y="0"/>
          <a:ext cx="0" cy="0"/>
          <a:chOff x="0" y="0"/>
          <a:chExt cx="0" cy="0"/>
        </a:xfrm>
      </p:grpSpPr>
      <p:sp>
        <p:nvSpPr>
          <p:cNvPr id="587" name="Google Shape;587;g114ea7bb3ce_0_12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8" name="Google Shape;588;g114ea7bb3ce_0_12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115053b2453_0_29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g115053b2453_0_29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14ea7bb3ce_0_13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5" name="Google Shape;595;g114ea7bb3ce_0_13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14ea7bb3ce_0_14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1" name="Google Shape;601;g114ea7bb3ce_0_14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6" name="Shape 606"/>
        <p:cNvGrpSpPr/>
        <p:nvPr/>
      </p:nvGrpSpPr>
      <p:grpSpPr>
        <a:xfrm>
          <a:off x="0" y="0"/>
          <a:ext cx="0" cy="0"/>
          <a:chOff x="0" y="0"/>
          <a:chExt cx="0" cy="0"/>
        </a:xfrm>
      </p:grpSpPr>
      <p:sp>
        <p:nvSpPr>
          <p:cNvPr id="607" name="Google Shape;607;g114513c2892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8" name="Google Shape;608;g114513c2892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2" name="Shape 612"/>
        <p:cNvGrpSpPr/>
        <p:nvPr/>
      </p:nvGrpSpPr>
      <p:grpSpPr>
        <a:xfrm>
          <a:off x="0" y="0"/>
          <a:ext cx="0" cy="0"/>
          <a:chOff x="0" y="0"/>
          <a:chExt cx="0" cy="0"/>
        </a:xfrm>
      </p:grpSpPr>
      <p:sp>
        <p:nvSpPr>
          <p:cNvPr id="613" name="Google Shape;613;g115053b2453_0_495: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14" name="Google Shape;614;g115053b2453_0_49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9" name="Shape 619"/>
        <p:cNvGrpSpPr/>
        <p:nvPr/>
      </p:nvGrpSpPr>
      <p:grpSpPr>
        <a:xfrm>
          <a:off x="0" y="0"/>
          <a:ext cx="0" cy="0"/>
          <a:chOff x="0" y="0"/>
          <a:chExt cx="0" cy="0"/>
        </a:xfrm>
      </p:grpSpPr>
      <p:sp>
        <p:nvSpPr>
          <p:cNvPr id="620" name="Google Shape;620;g114ea7bb3ce_0_118: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21" name="Google Shape;621;g114ea7bb3ce_0_11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4" name="Shape 624"/>
        <p:cNvGrpSpPr/>
        <p:nvPr/>
      </p:nvGrpSpPr>
      <p:grpSpPr>
        <a:xfrm>
          <a:off x="0" y="0"/>
          <a:ext cx="0" cy="0"/>
          <a:chOff x="0" y="0"/>
          <a:chExt cx="0" cy="0"/>
        </a:xfrm>
      </p:grpSpPr>
      <p:sp>
        <p:nvSpPr>
          <p:cNvPr id="625" name="Google Shape;625;g114513c2892_0_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6" name="Google Shape;626;g114513c2892_0_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1" name="Shape 631"/>
        <p:cNvGrpSpPr/>
        <p:nvPr/>
      </p:nvGrpSpPr>
      <p:grpSpPr>
        <a:xfrm>
          <a:off x="0" y="0"/>
          <a:ext cx="0" cy="0"/>
          <a:chOff x="0" y="0"/>
          <a:chExt cx="0" cy="0"/>
        </a:xfrm>
      </p:grpSpPr>
      <p:sp>
        <p:nvSpPr>
          <p:cNvPr id="632" name="Google Shape;632;g114ea7bb3ce_0_4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3" name="Google Shape;633;g114ea7bb3ce_0_4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7" name="Shape 637"/>
        <p:cNvGrpSpPr/>
        <p:nvPr/>
      </p:nvGrpSpPr>
      <p:grpSpPr>
        <a:xfrm>
          <a:off x="0" y="0"/>
          <a:ext cx="0" cy="0"/>
          <a:chOff x="0" y="0"/>
          <a:chExt cx="0" cy="0"/>
        </a:xfrm>
      </p:grpSpPr>
      <p:sp>
        <p:nvSpPr>
          <p:cNvPr id="638" name="Google Shape;638;g114ea7bb3ce_0_5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9" name="Google Shape;639;g114ea7bb3ce_0_5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114ea7bb3ce_0_6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7" name="Google Shape;647;g114ea7bb3ce_0_6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2" name="Shape 652"/>
        <p:cNvGrpSpPr/>
        <p:nvPr/>
      </p:nvGrpSpPr>
      <p:grpSpPr>
        <a:xfrm>
          <a:off x="0" y="0"/>
          <a:ext cx="0" cy="0"/>
          <a:chOff x="0" y="0"/>
          <a:chExt cx="0" cy="0"/>
        </a:xfrm>
      </p:grpSpPr>
      <p:sp>
        <p:nvSpPr>
          <p:cNvPr id="653" name="Google Shape;653;g114ea7bb3ce_0_6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4" name="Google Shape;654;g114ea7bb3ce_0_6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115053b2453_0_22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6" name="Google Shape;156;g115053b2453_0_22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9" name="Shape 659"/>
        <p:cNvGrpSpPr/>
        <p:nvPr/>
      </p:nvGrpSpPr>
      <p:grpSpPr>
        <a:xfrm>
          <a:off x="0" y="0"/>
          <a:ext cx="0" cy="0"/>
          <a:chOff x="0" y="0"/>
          <a:chExt cx="0" cy="0"/>
        </a:xfrm>
      </p:grpSpPr>
      <p:sp>
        <p:nvSpPr>
          <p:cNvPr id="660" name="Google Shape;660;g114ea7bb3ce_0_7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1" name="Google Shape;661;g114ea7bb3ce_0_7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6" name="Shape 666"/>
        <p:cNvGrpSpPr/>
        <p:nvPr/>
      </p:nvGrpSpPr>
      <p:grpSpPr>
        <a:xfrm>
          <a:off x="0" y="0"/>
          <a:ext cx="0" cy="0"/>
          <a:chOff x="0" y="0"/>
          <a:chExt cx="0" cy="0"/>
        </a:xfrm>
      </p:grpSpPr>
      <p:sp>
        <p:nvSpPr>
          <p:cNvPr id="667" name="Google Shape;667;g114ea7bb3ce_0_155: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68" name="Google Shape;668;g114ea7bb3ce_0_15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3" name="Shape 673"/>
        <p:cNvGrpSpPr/>
        <p:nvPr/>
      </p:nvGrpSpPr>
      <p:grpSpPr>
        <a:xfrm>
          <a:off x="0" y="0"/>
          <a:ext cx="0" cy="0"/>
          <a:chOff x="0" y="0"/>
          <a:chExt cx="0" cy="0"/>
        </a:xfrm>
      </p:grpSpPr>
      <p:sp>
        <p:nvSpPr>
          <p:cNvPr id="674" name="Google Shape;674;g114ea7bb3ce_0_17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75" name="Google Shape;675;g114ea7bb3ce_0_17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8" name="Shape 678"/>
        <p:cNvGrpSpPr/>
        <p:nvPr/>
      </p:nvGrpSpPr>
      <p:grpSpPr>
        <a:xfrm>
          <a:off x="0" y="0"/>
          <a:ext cx="0" cy="0"/>
          <a:chOff x="0" y="0"/>
          <a:chExt cx="0" cy="0"/>
        </a:xfrm>
      </p:grpSpPr>
      <p:sp>
        <p:nvSpPr>
          <p:cNvPr id="679" name="Google Shape;679;g114ea7bb3ce_0_17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0" name="Google Shape;680;g114ea7bb3ce_0_17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11581faaf7a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7" name="Google Shape;687;g11581faaf7a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3" name="Shape 693"/>
        <p:cNvGrpSpPr/>
        <p:nvPr/>
      </p:nvGrpSpPr>
      <p:grpSpPr>
        <a:xfrm>
          <a:off x="0" y="0"/>
          <a:ext cx="0" cy="0"/>
          <a:chOff x="0" y="0"/>
          <a:chExt cx="0" cy="0"/>
        </a:xfrm>
      </p:grpSpPr>
      <p:sp>
        <p:nvSpPr>
          <p:cNvPr id="694" name="Google Shape;694;g114ea7bb3ce_0_20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5" name="Google Shape;695;g114ea7bb3ce_0_20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 name="Shape 700"/>
        <p:cNvGrpSpPr/>
        <p:nvPr/>
      </p:nvGrpSpPr>
      <p:grpSpPr>
        <a:xfrm>
          <a:off x="0" y="0"/>
          <a:ext cx="0" cy="0"/>
          <a:chOff x="0" y="0"/>
          <a:chExt cx="0" cy="0"/>
        </a:xfrm>
      </p:grpSpPr>
      <p:sp>
        <p:nvSpPr>
          <p:cNvPr id="701" name="Google Shape;701;g114ea7bb3ce_0_20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2" name="Google Shape;702;g114ea7bb3ce_0_20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7" name="Shape 707"/>
        <p:cNvGrpSpPr/>
        <p:nvPr/>
      </p:nvGrpSpPr>
      <p:grpSpPr>
        <a:xfrm>
          <a:off x="0" y="0"/>
          <a:ext cx="0" cy="0"/>
          <a:chOff x="0" y="0"/>
          <a:chExt cx="0" cy="0"/>
        </a:xfrm>
      </p:grpSpPr>
      <p:sp>
        <p:nvSpPr>
          <p:cNvPr id="708" name="Google Shape;708;g114ea7bb3ce_0_21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9" name="Google Shape;709;g114ea7bb3ce_0_21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4" name="Shape 714"/>
        <p:cNvGrpSpPr/>
        <p:nvPr/>
      </p:nvGrpSpPr>
      <p:grpSpPr>
        <a:xfrm>
          <a:off x="0" y="0"/>
          <a:ext cx="0" cy="0"/>
          <a:chOff x="0" y="0"/>
          <a:chExt cx="0" cy="0"/>
        </a:xfrm>
      </p:grpSpPr>
      <p:sp>
        <p:nvSpPr>
          <p:cNvPr id="715" name="Google Shape;715;g114ea7bb3ce_0_18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16" name="Google Shape;716;g114ea7bb3ce_0_18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1" name="Shape 721"/>
        <p:cNvGrpSpPr/>
        <p:nvPr/>
      </p:nvGrpSpPr>
      <p:grpSpPr>
        <a:xfrm>
          <a:off x="0" y="0"/>
          <a:ext cx="0" cy="0"/>
          <a:chOff x="0" y="0"/>
          <a:chExt cx="0" cy="0"/>
        </a:xfrm>
      </p:grpSpPr>
      <p:sp>
        <p:nvSpPr>
          <p:cNvPr id="722" name="Google Shape;722;g114ea7bb3ce_0_19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3" name="Google Shape;723;g114ea7bb3ce_0_19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115053b2453_0_26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 name="Google Shape;163;g115053b2453_0_26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8" name="Shape 728"/>
        <p:cNvGrpSpPr/>
        <p:nvPr/>
      </p:nvGrpSpPr>
      <p:grpSpPr>
        <a:xfrm>
          <a:off x="0" y="0"/>
          <a:ext cx="0" cy="0"/>
          <a:chOff x="0" y="0"/>
          <a:chExt cx="0" cy="0"/>
        </a:xfrm>
      </p:grpSpPr>
      <p:sp>
        <p:nvSpPr>
          <p:cNvPr id="729" name="Google Shape;729;g114ea7bb3ce_0_19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0" name="Google Shape;730;g114ea7bb3ce_0_19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5" name="Shape 735"/>
        <p:cNvGrpSpPr/>
        <p:nvPr/>
      </p:nvGrpSpPr>
      <p:grpSpPr>
        <a:xfrm>
          <a:off x="0" y="0"/>
          <a:ext cx="0" cy="0"/>
          <a:chOff x="0" y="0"/>
          <a:chExt cx="0" cy="0"/>
        </a:xfrm>
      </p:grpSpPr>
      <p:sp>
        <p:nvSpPr>
          <p:cNvPr id="736" name="Google Shape;736;g11d54056e8f_0_1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7" name="Google Shape;737;g11d54056e8f_0_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1" name="Shape 741"/>
        <p:cNvGrpSpPr/>
        <p:nvPr/>
      </p:nvGrpSpPr>
      <p:grpSpPr>
        <a:xfrm>
          <a:off x="0" y="0"/>
          <a:ext cx="0" cy="0"/>
          <a:chOff x="0" y="0"/>
          <a:chExt cx="0" cy="0"/>
        </a:xfrm>
      </p:grpSpPr>
      <p:sp>
        <p:nvSpPr>
          <p:cNvPr id="742" name="Google Shape;742;g1092294d3ad_0_40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743" name="Google Shape;743;g1092294d3ad_0_40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2" name="Shape 752"/>
        <p:cNvGrpSpPr/>
        <p:nvPr/>
      </p:nvGrpSpPr>
      <p:grpSpPr>
        <a:xfrm>
          <a:off x="0" y="0"/>
          <a:ext cx="0" cy="0"/>
          <a:chOff x="0" y="0"/>
          <a:chExt cx="0" cy="0"/>
        </a:xfrm>
      </p:grpSpPr>
      <p:sp>
        <p:nvSpPr>
          <p:cNvPr id="753" name="Google Shape;753;g115053b2453_0_714: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754" name="Google Shape;754;g115053b2453_0_71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3" name="Shape 763"/>
        <p:cNvGrpSpPr/>
        <p:nvPr/>
      </p:nvGrpSpPr>
      <p:grpSpPr>
        <a:xfrm>
          <a:off x="0" y="0"/>
          <a:ext cx="0" cy="0"/>
          <a:chOff x="0" y="0"/>
          <a:chExt cx="0" cy="0"/>
        </a:xfrm>
      </p:grpSpPr>
      <p:sp>
        <p:nvSpPr>
          <p:cNvPr id="764" name="Google Shape;764;p1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765" name="Google Shape;765;p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srcRect/>
          <a:stretch>
            <a:fillRect/>
          </a:stretch>
        </p:blipFill>
        <p:spPr>
          <a:xfrm>
            <a:off x="-4763" y="-4763"/>
            <a:ext cx="12201525" cy="6867525"/>
          </a:xfrm>
          <a:prstGeom prst="rect">
            <a:avLst/>
          </a:prstGeom>
          <a:noFill/>
          <a:ln>
            <a:noFill/>
          </a:ln>
        </p:spPr>
      </p:pic>
      <p:sp>
        <p:nvSpPr>
          <p:cNvPr id="17" name="Google Shape;17;p15"/>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20;p15"/>
          <p:cNvSpPr txBox="1"/>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panose="020F0502020204030204"/>
              <a:buNone/>
              <a:defRPr sz="3400" b="1" cap="small">
                <a:solidFill>
                  <a:srgbClr val="FF5A33"/>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2" name="Google Shape;82;p24"/>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8" name="Google Shape;88;p25"/>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panose="020B0502050000020003"/>
              <a:buNone/>
            </a:pPr>
            <a:r>
              <a:rPr lang="en-US" sz="3200" b="1" i="0" u="none" strike="noStrike"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rPr>
              <a:t>Click to edit Master title style</a:t>
            </a:r>
            <a:endParaRPr sz="3200" b="1" i="0" u="none" strike="noStrike"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94" name="Google Shape;94;p26"/>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srcRect/>
          <a:stretch>
            <a:fill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panose="020B0502050000020003"/>
              <a:buNone/>
              <a:defRPr sz="2400" b="0" i="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panose="020B0502050000020003"/>
              <a:buNone/>
              <a:defRPr sz="2400" b="1">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lnSpc>
                <a:spcPct val="100000"/>
              </a:lnSpc>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lnSpc>
                <a:spcPct val="100000"/>
              </a:lnSpc>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00" name="Google Shape;100;p27"/>
          <p:cNvSpPr txBox="1"/>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panose="020B0502050000020003"/>
              <a:buNone/>
              <a:defRPr sz="2400" b="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lnSpc>
                <a:spcPct val="100000"/>
              </a:lnSpc>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lnSpc>
                <a:spcPct val="100000"/>
              </a:lnSpc>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01" name="Google Shape;101;p27"/>
          <p:cNvSpPr txBox="1"/>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srcRect/>
          <a:stretch>
            <a:fill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panose="020B0502050000020003"/>
              <a:buNone/>
              <a:defRPr sz="28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panose="020B0502050000020003"/>
                <a:ea typeface="Quattrocento Sans" panose="020B0502050000020003"/>
                <a:cs typeface="Quattrocento Sans" panose="020B0502050000020003"/>
                <a:sym typeface="Quattrocento Sans" panose="020B0502050000020003"/>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panose="020B0502050000020003"/>
                <a:ea typeface="Quattrocento Sans" panose="020B0502050000020003"/>
                <a:cs typeface="Quattrocento Sans" panose="020B0502050000020003"/>
                <a:sym typeface="Quattrocento Sans" panose="020B0502050000020003"/>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5" name="Google Shape;25;p16"/>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28" name="Google Shape;28;p16"/>
          <p:cNvPicPr preferRelativeResize="0"/>
          <p:nvPr/>
        </p:nvPicPr>
        <p:blipFill rotWithShape="1">
          <a:blip r:embed="rId2"/>
          <a:srcRect/>
          <a:stretch>
            <a:fill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0" name="Shape 30"/>
        <p:cNvGrpSpPr/>
        <p:nvPr/>
      </p:nvGrpSpPr>
      <p:grpSpPr>
        <a:xfrm>
          <a:off x="0" y="0"/>
          <a:ext cx="0" cy="0"/>
          <a:chOff x="0" y="0"/>
          <a:chExt cx="0" cy="0"/>
        </a:xfrm>
      </p:grpSpPr>
      <p:sp>
        <p:nvSpPr>
          <p:cNvPr id="31" name="Google Shape;31;p17"/>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50" name="Google Shape;50;p20"/>
          <p:cNvSpPr txBox="1"/>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52" name="Google Shape;52;p20"/>
          <p:cNvSpPr txBox="1"/>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56" name="Shape 56"/>
        <p:cNvGrpSpPr/>
        <p:nvPr/>
      </p:nvGrpSpPr>
      <p:grpSpPr>
        <a:xfrm>
          <a:off x="0" y="0"/>
          <a:ext cx="0" cy="0"/>
          <a:chOff x="0" y="0"/>
          <a:chExt cx="0" cy="0"/>
        </a:xfrm>
      </p:grpSpPr>
      <p:sp>
        <p:nvSpPr>
          <p:cNvPr id="57" name="Google Shape;57;p21"/>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1" name="Google Shape;61;p21" descr="http://uconndigitalarts.com/wp-content/uploads/2013/04/original.jpg"/>
          <p:cNvPicPr preferRelativeResize="0"/>
          <p:nvPr/>
        </p:nvPicPr>
        <p:blipFill rotWithShape="1">
          <a:blip r:embed="rId2"/>
          <a:srcRect t="43978" b="41310"/>
          <a:stretch>
            <a:fillRect/>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srcRect b="55710"/>
          <a:stretch>
            <a:fillRect/>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panose="020F0502020204030204"/>
              <a:buNone/>
            </a:pPr>
            <a:r>
              <a:rPr lang="en-US" sz="7200" b="1" i="0" u="none" strike="noStrike" cap="none">
                <a:solidFill>
                  <a:schemeClr val="lt1"/>
                </a:solidFill>
                <a:latin typeface="Calibri" panose="020F0502020204030204"/>
                <a:ea typeface="Calibri" panose="020F0502020204030204"/>
                <a:cs typeface="Calibri" panose="020F0502020204030204"/>
                <a:sym typeface="Calibri" panose="020F0502020204030204"/>
              </a:rPr>
              <a:t>DEM</a:t>
            </a:r>
            <a:r>
              <a:rPr lang="en-US" sz="11500" b="1" i="0" u="none" strike="noStrike" cap="none">
                <a:solidFill>
                  <a:schemeClr val="lt1"/>
                </a:solidFill>
                <a:latin typeface="Calibri" panose="020F0502020204030204"/>
                <a:ea typeface="Calibri" panose="020F0502020204030204"/>
                <a:cs typeface="Calibri" panose="020F0502020204030204"/>
                <a:sym typeface="Calibri" panose="020F0502020204030204"/>
              </a:rPr>
              <a:t>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4" name="Google Shape;64;p21" descr="http://www.designofsignage.com/application/symbol/hands/image/600x600/hand-press-button-4.jpg"/>
          <p:cNvPicPr preferRelativeResize="0"/>
          <p:nvPr/>
        </p:nvPicPr>
        <p:blipFill rotWithShape="1">
          <a:blip r:embed="rId4"/>
          <a:srcRect/>
          <a:stretch>
            <a:fill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9" name="Google Shape;69;p22"/>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type="pic" idx="2"/>
          </p:nvPr>
        </p:nvSpPr>
        <p:spPr>
          <a:xfrm>
            <a:off x="2389717" y="612775"/>
            <a:ext cx="7315200" cy="4114800"/>
          </a:xfrm>
          <a:prstGeom prst="rect">
            <a:avLst/>
          </a:prstGeom>
          <a:noFill/>
          <a:ln>
            <a:noFill/>
          </a:ln>
        </p:spPr>
      </p:sp>
      <p:sp>
        <p:nvSpPr>
          <p:cNvPr id="75" name="Google Shape;75;p23"/>
          <p:cNvSpPr txBox="1"/>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6" name="Google Shape;76;p23"/>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14"/>
          <p:cNvSpPr txBox="1"/>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4"/>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4"/>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4"/>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3: C</a:t>
            </a:r>
            <a:r>
              <a:rPr lang="en-US"/>
              <a:t>ác mức độ trong kiểm thử phần mềm</a:t>
            </a:r>
            <a:endParaRPr lang="en-US"/>
          </a:p>
        </p:txBody>
      </p:sp>
      <p:sp>
        <p:nvSpPr>
          <p:cNvPr id="111" name="Google Shape;111;p1"/>
          <p:cNvSpPr txBox="1"/>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panose="020F0502020204030204"/>
              <a:buNone/>
            </a:pPr>
            <a:r>
              <a:rPr lang="en-US"/>
              <a:t>Kiểm thử cơ bản (P1)</a:t>
            </a:r>
            <a:endParaRPr lang="en-US"/>
          </a:p>
        </p:txBody>
      </p:sp>
      <p:pic>
        <p:nvPicPr>
          <p:cNvPr id="112" name="Google Shape;112;p1"/>
          <p:cNvPicPr preferRelativeResize="0"/>
          <p:nvPr/>
        </p:nvPicPr>
        <p:blipFill rotWithShape="1">
          <a:blip r:embed="rId1"/>
          <a:srcRect/>
          <a:stretch>
            <a:fill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g115053b2453_0_27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74" name="Google Shape;174;g115053b2453_0_277"/>
          <p:cNvSpPr txBox="1"/>
          <p:nvPr/>
        </p:nvSpPr>
        <p:spPr>
          <a:xfrm>
            <a:off x="627625" y="873000"/>
            <a:ext cx="10954800" cy="14751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SzPts val="1100"/>
              <a:buFont typeface="Arial" panose="020B0604020202020204"/>
              <a:buNone/>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Chúng ta viết vài test case nhẹ nhàng thông qua Annotation @Test và hàm assertEquals().</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2400"/>
              </a:spcBef>
              <a:spcAft>
                <a:spcPts val="2400"/>
              </a:spcAft>
              <a:buNone/>
            </a:pPr>
            <a:endParaRPr sz="3000">
              <a:solidFill>
                <a:srgbClr val="333333"/>
              </a:solidFill>
              <a:highlight>
                <a:srgbClr val="FFFFFF"/>
              </a:highlight>
            </a:endParaRPr>
          </a:p>
        </p:txBody>
      </p:sp>
      <p:pic>
        <p:nvPicPr>
          <p:cNvPr id="175" name="Google Shape;175;g115053b2453_0_277"/>
          <p:cNvPicPr preferRelativeResize="0"/>
          <p:nvPr/>
        </p:nvPicPr>
        <p:blipFill>
          <a:blip r:embed="rId1"/>
          <a:stretch>
            <a:fillRect/>
          </a:stretch>
        </p:blipFill>
        <p:spPr>
          <a:xfrm>
            <a:off x="7718200" y="2716875"/>
            <a:ext cx="4473800" cy="4141124"/>
          </a:xfrm>
          <a:prstGeom prst="rect">
            <a:avLst/>
          </a:prstGeom>
          <a:noFill/>
          <a:ln>
            <a:noFill/>
          </a:ln>
        </p:spPr>
      </p:pic>
      <p:pic>
        <p:nvPicPr>
          <p:cNvPr id="176" name="Google Shape;176;g115053b2453_0_277"/>
          <p:cNvPicPr preferRelativeResize="0"/>
          <p:nvPr/>
        </p:nvPicPr>
        <p:blipFill>
          <a:blip r:embed="rId2"/>
          <a:stretch>
            <a:fillRect/>
          </a:stretch>
        </p:blipFill>
        <p:spPr>
          <a:xfrm>
            <a:off x="452250" y="3627500"/>
            <a:ext cx="7265951" cy="2844800"/>
          </a:xfrm>
          <a:prstGeom prst="rect">
            <a:avLst/>
          </a:prstGeom>
          <a:noFill/>
          <a:ln>
            <a:noFill/>
          </a:ln>
        </p:spPr>
      </p:pic>
      <p:sp>
        <p:nvSpPr>
          <p:cNvPr id="177" name="Google Shape;177;g115053b2453_0_277"/>
          <p:cNvSpPr txBox="1"/>
          <p:nvPr/>
        </p:nvSpPr>
        <p:spPr>
          <a:xfrm>
            <a:off x="627625" y="2001900"/>
            <a:ext cx="10887000" cy="6474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Tạo một class MathUtilTest tại ..\src\test\java</a:t>
            </a:r>
            <a:endParaRPr sz="2600">
              <a:solidFill>
                <a:srgbClr val="C7254E"/>
              </a:solidFill>
              <a:highlight>
                <a:srgbClr val="F9F2F4"/>
              </a:highlight>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2400"/>
              </a:spcBef>
              <a:spcAft>
                <a:spcPts val="2400"/>
              </a:spcAft>
              <a:buNone/>
            </a:pPr>
            <a:endParaRPr sz="3000">
              <a:solidFill>
                <a:srgbClr val="333333"/>
              </a:solidFill>
              <a:highlight>
                <a:srgbClr val="FFFFFF"/>
              </a:highlight>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g115053b2453_0_28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83" name="Google Shape;183;g115053b2453_0_289"/>
          <p:cNvSpPr txBox="1"/>
          <p:nvPr/>
        </p:nvSpPr>
        <p:spPr>
          <a:xfrm>
            <a:off x="347400" y="1632100"/>
            <a:ext cx="11788200" cy="5157300"/>
          </a:xfrm>
          <a:prstGeom prst="rect">
            <a:avLst/>
          </a:prstGeom>
          <a:noFill/>
          <a:ln>
            <a:noFill/>
          </a:ln>
        </p:spPr>
        <p:txBody>
          <a:bodyPr spcFirstLastPara="1" wrap="square" lIns="91425" tIns="45700" rIns="91425" bIns="45700" anchor="t" anchorCtr="0">
            <a:noAutofit/>
          </a:bodyPr>
          <a:lstStyle/>
          <a:p>
            <a:pPr marL="742950" lvl="1" indent="-336550" algn="l" rtl="0">
              <a:spcBef>
                <a:spcPts val="480"/>
              </a:spcBef>
              <a:spcAft>
                <a:spcPts val="0"/>
              </a:spcAft>
              <a:buClr>
                <a:srgbClr val="FF5A33"/>
              </a:buClr>
              <a:buSzPts val="3200"/>
              <a:buFont typeface="Noto Sans Symbols"/>
              <a:buChar char="❖"/>
            </a:pPr>
            <a:r>
              <a:rPr lang="en-US" sz="32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Vì sản phẩm chưa hoàn thiện nên khi kiểm thử thành phần dựa trên 2 cơ sở: Stub và Driver </a:t>
            </a:r>
            <a:endParaRPr sz="32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600200" marR="342900" lvl="3" indent="-317500" algn="l" rtl="0">
              <a:spcBef>
                <a:spcPts val="0"/>
              </a:spcBef>
              <a:spcAft>
                <a:spcPts val="0"/>
              </a:spcAft>
              <a:buClr>
                <a:srgbClr val="FF5A33"/>
              </a:buClr>
              <a:buSzPts val="3200"/>
              <a:buFont typeface="Quattrocento Sans" panose="020B0502050000020003"/>
              <a:buChar char="✔"/>
            </a:pPr>
            <a:r>
              <a:rPr lang="en-US" sz="32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Stub là giả lập giao tiếp giữa các module ở cấp độ thấp hơn, chưa sẵn sàng để sử dụng hoặc chưa được phát triển. Thường được sử dụng trong phương pháp kiểm thử Top-down</a:t>
            </a:r>
            <a:endParaRPr sz="32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1600200" marR="342900" lvl="3" indent="-317500" algn="l" rtl="0">
              <a:spcBef>
                <a:spcPts val="0"/>
              </a:spcBef>
              <a:spcAft>
                <a:spcPts val="0"/>
              </a:spcAft>
              <a:buClr>
                <a:srgbClr val="FF5A33"/>
              </a:buClr>
              <a:buSzPts val="3200"/>
              <a:buFont typeface="Quattrocento Sans" panose="020B0502050000020003"/>
              <a:buChar char="✔"/>
            </a:pPr>
            <a:r>
              <a:rPr lang="en-US" sz="32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Drivers mô phỏng giao tiếp giữa các module (interface) ở cấp độ cao nhất chưa sẵn sàng để sử dụng hoặc chưa được phát triển. Thường được sử dụng trong phương pháp kiểm thử Bottom-up</a:t>
            </a:r>
            <a:endParaRPr sz="32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1600200" marR="342900" lvl="0" indent="0" algn="l" rtl="0">
              <a:spcBef>
                <a:spcPts val="0"/>
              </a:spcBef>
              <a:spcAft>
                <a:spcPts val="0"/>
              </a:spcAft>
              <a:buNone/>
            </a:pPr>
            <a:endParaRPr sz="22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4" name="Google Shape;184;g115053b2453_0_28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Giới thiệu về Stub và Driver</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 calcmode="lin" valueType="num">
                                      <p:cBhvr additive="base">
                                        <p:cTn id="7" dur="1000"/>
                                        <p:tgtEl>
                                          <p:spTgt spid="18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 calcmode="lin" valueType="num">
                                      <p:cBhvr additive="base">
                                        <p:cTn id="12" dur="1000"/>
                                        <p:tgtEl>
                                          <p:spTgt spid="18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 calcmode="lin" valueType="num">
                                      <p:cBhvr additive="base">
                                        <p:cTn id="17" dur="1000"/>
                                        <p:tgtEl>
                                          <p:spTgt spid="18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3">
                                            <p:txEl>
                                              <p:pRg st="3" end="3"/>
                                            </p:txEl>
                                          </p:spTgt>
                                        </p:tgtEl>
                                        <p:attrNameLst>
                                          <p:attrName>style.visibility</p:attrName>
                                        </p:attrNameLst>
                                      </p:cBhvr>
                                      <p:to>
                                        <p:strVal val="visible"/>
                                      </p:to>
                                    </p:set>
                                    <p:anim calcmode="lin" valueType="num">
                                      <p:cBhvr additive="base">
                                        <p:cTn id="22" dur="1000"/>
                                        <p:tgtEl>
                                          <p:spTgt spid="183">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g115053b2453_0_30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90" name="Google Shape;190;g115053b2453_0_309"/>
          <p:cNvSpPr txBox="1"/>
          <p:nvPr/>
        </p:nvSpPr>
        <p:spPr>
          <a:xfrm>
            <a:off x="793200" y="1595500"/>
            <a:ext cx="11297400" cy="4968300"/>
          </a:xfrm>
          <a:prstGeom prst="rect">
            <a:avLst/>
          </a:prstGeom>
          <a:noFill/>
          <a:ln>
            <a:noFill/>
          </a:ln>
        </p:spPr>
        <p:txBody>
          <a:bodyPr spcFirstLastPara="1" wrap="square" lIns="91425" tIns="45700" rIns="91425" bIns="45700" anchor="t" anchorCtr="0">
            <a:noAutofit/>
          </a:bodyPr>
          <a:lstStyle/>
          <a:p>
            <a:pPr marL="0" lvl="0" indent="0" algn="l" rtl="0">
              <a:spcBef>
                <a:spcPts val="2400"/>
              </a:spcBef>
              <a:spcAft>
                <a:spcPts val="2400"/>
              </a:spcAft>
              <a:buNone/>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Có 3 module: Đăng nhập, Trang chủ và Người dùng. Module Đăng nhập đã sẵn sàng và cần phải kiểm thử, nhưng khi chúng ta gọi các chức năng từ Trang chủ và Người dùng (các module này chưa code xong). Để kiểm thử module Đăng nhập, chúng ta cần phải viết một số code để giả lập 2 module trang chủ và người dùng, các module này sẽ trả giá trị về cho module Đăng nhập, code giả lập này được gọi là Stub.</a:t>
            </a:r>
            <a:endParaRPr sz="34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91" name="Google Shape;191;g115053b2453_0_30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Stub</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g115053b2453_0_31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97" name="Google Shape;197;g115053b2453_0_317"/>
          <p:cNvSpPr txBox="1"/>
          <p:nvPr/>
        </p:nvSpPr>
        <p:spPr>
          <a:xfrm>
            <a:off x="823300" y="1625600"/>
            <a:ext cx="11297400" cy="496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600">
                <a:latin typeface="Quattrocento Sans" panose="020B0502050000020003"/>
                <a:ea typeface="Quattrocento Sans" panose="020B0502050000020003"/>
                <a:cs typeface="Quattrocento Sans" panose="020B0502050000020003"/>
                <a:sym typeface="Quattrocento Sans" panose="020B0502050000020003"/>
              </a:rPr>
              <a:t>Driver Bây giờ c</a:t>
            </a:r>
            <a:r>
              <a:rPr lang="en-US" sz="3600">
                <a:latin typeface="Quattrocento Sans" panose="020B0502050000020003"/>
                <a:ea typeface="Quattrocento Sans" panose="020B0502050000020003"/>
                <a:cs typeface="Quattrocento Sans" panose="020B0502050000020003"/>
                <a:sym typeface="Quattrocento Sans" panose="020B0502050000020003"/>
              </a:rPr>
              <a:t>húng ta xem xét</a:t>
            </a:r>
            <a:r>
              <a:rPr lang="en-US" sz="3600">
                <a:latin typeface="Quattrocento Sans" panose="020B0502050000020003"/>
                <a:ea typeface="Quattrocento Sans" panose="020B0502050000020003"/>
                <a:cs typeface="Quattrocento Sans" panose="020B0502050000020003"/>
                <a:sym typeface="Quattrocento Sans" panose="020B0502050000020003"/>
              </a:rPr>
              <a:t> tiếp ví dụ tương tự Stub</a:t>
            </a:r>
            <a:r>
              <a:rPr lang="en-US" sz="3600">
                <a:latin typeface="Quattrocento Sans" panose="020B0502050000020003"/>
                <a:ea typeface="Quattrocento Sans" panose="020B0502050000020003"/>
                <a:cs typeface="Quattrocento Sans" panose="020B0502050000020003"/>
                <a:sym typeface="Quattrocento Sans" panose="020B0502050000020003"/>
              </a:rPr>
              <a:t>: Nếu chúng ta đã code xong các module Trang chủ và Người dùng, trong khi đó module Đăng nhập chưa xong, và chúng ta cần phải test các module Trang chủ và Người dùng, các module này sẽ nhận giá trị từ module Đăng nhập. Vì vậy, để lấy được các giá trị từ module login chúng ta phải viết code để giả lập module Đăng nhập, module này sẽ trả giá trị về cho module trang chủ và người dùng. Các đoạn mã giả này được gọi là Driver.</a:t>
            </a:r>
            <a:endParaRPr sz="36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98" name="Google Shape;198;g115053b2453_0_317"/>
          <p:cNvSpPr txBox="1"/>
          <p:nvPr/>
        </p:nvSpPr>
        <p:spPr>
          <a:xfrm>
            <a:off x="613350" y="8915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Driver</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g115053b2453_0_23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204" name="Google Shape;204;g115053b2453_0_235"/>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42900" algn="l" rtl="0">
              <a:spcBef>
                <a:spcPts val="2400"/>
              </a:spcBef>
              <a:spcAft>
                <a:spcPts val="0"/>
              </a:spcAft>
              <a:buClr>
                <a:srgbClr val="FF5A33"/>
              </a:buClr>
              <a:buSzPts val="33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Thiết kế chi tiết</a:t>
            </a: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Mã nguồn</a:t>
            </a: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Mô hình dữ liệu</a:t>
            </a: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Đặc tả thành phần (nếu có)</a:t>
            </a: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thành phần</a:t>
            </a:r>
            <a:endParaRPr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Thành phần (đơn vị hoặc mô-đun)</a:t>
            </a: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Lớp(Class), Phương thức(Method)...</a:t>
            </a: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Mô hình cơ sở dữ liệu</a:t>
            </a:r>
            <a:endParaRPr sz="4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05" name="Google Shape;205;g115053b2453_0_23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thực hiện kiểm thử thành phần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anim calcmode="lin" valueType="num">
                                      <p:cBhvr additive="base">
                                        <p:cTn id="7" dur="1000"/>
                                        <p:tgtEl>
                                          <p:spTgt spid="20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4">
                                            <p:txEl>
                                              <p:pRg st="1" end="1"/>
                                            </p:txEl>
                                          </p:spTgt>
                                        </p:tgtEl>
                                        <p:attrNameLst>
                                          <p:attrName>style.visibility</p:attrName>
                                        </p:attrNameLst>
                                      </p:cBhvr>
                                      <p:to>
                                        <p:strVal val="visible"/>
                                      </p:to>
                                    </p:set>
                                    <p:anim calcmode="lin" valueType="num">
                                      <p:cBhvr additive="base">
                                        <p:cTn id="12" dur="1000"/>
                                        <p:tgtEl>
                                          <p:spTgt spid="20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4">
                                            <p:txEl>
                                              <p:pRg st="2" end="2"/>
                                            </p:txEl>
                                          </p:spTgt>
                                        </p:tgtEl>
                                        <p:attrNameLst>
                                          <p:attrName>style.visibility</p:attrName>
                                        </p:attrNameLst>
                                      </p:cBhvr>
                                      <p:to>
                                        <p:strVal val="visible"/>
                                      </p:to>
                                    </p:set>
                                    <p:anim calcmode="lin" valueType="num">
                                      <p:cBhvr additive="base">
                                        <p:cTn id="17" dur="1000"/>
                                        <p:tgtEl>
                                          <p:spTgt spid="20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04">
                                            <p:txEl>
                                              <p:pRg st="3" end="3"/>
                                            </p:txEl>
                                          </p:spTgt>
                                        </p:tgtEl>
                                        <p:attrNameLst>
                                          <p:attrName>style.visibility</p:attrName>
                                        </p:attrNameLst>
                                      </p:cBhvr>
                                      <p:to>
                                        <p:strVal val="visible"/>
                                      </p:to>
                                    </p:set>
                                    <p:anim calcmode="lin" valueType="num">
                                      <p:cBhvr additive="base">
                                        <p:cTn id="22" dur="1000"/>
                                        <p:tgtEl>
                                          <p:spTgt spid="204">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04">
                                            <p:txEl>
                                              <p:pRg st="4" end="4"/>
                                            </p:txEl>
                                          </p:spTgt>
                                        </p:tgtEl>
                                        <p:attrNameLst>
                                          <p:attrName>style.visibility</p:attrName>
                                        </p:attrNameLst>
                                      </p:cBhvr>
                                      <p:to>
                                        <p:strVal val="visible"/>
                                      </p:to>
                                    </p:set>
                                    <p:anim calcmode="lin" valueType="num">
                                      <p:cBhvr additive="base">
                                        <p:cTn id="27" dur="1000"/>
                                        <p:tgtEl>
                                          <p:spTgt spid="204">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04">
                                            <p:txEl>
                                              <p:pRg st="5" end="5"/>
                                            </p:txEl>
                                          </p:spTgt>
                                        </p:tgtEl>
                                        <p:attrNameLst>
                                          <p:attrName>style.visibility</p:attrName>
                                        </p:attrNameLst>
                                      </p:cBhvr>
                                      <p:to>
                                        <p:strVal val="visible"/>
                                      </p:to>
                                    </p:set>
                                    <p:anim calcmode="lin" valueType="num">
                                      <p:cBhvr additive="base">
                                        <p:cTn id="32" dur="1000"/>
                                        <p:tgtEl>
                                          <p:spTgt spid="204">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04">
                                            <p:txEl>
                                              <p:pRg st="6" end="6"/>
                                            </p:txEl>
                                          </p:spTgt>
                                        </p:tgtEl>
                                        <p:attrNameLst>
                                          <p:attrName>style.visibility</p:attrName>
                                        </p:attrNameLst>
                                      </p:cBhvr>
                                      <p:to>
                                        <p:strVal val="visible"/>
                                      </p:to>
                                    </p:set>
                                    <p:anim calcmode="lin" valueType="num">
                                      <p:cBhvr additive="base">
                                        <p:cTn id="37" dur="1000"/>
                                        <p:tgtEl>
                                          <p:spTgt spid="204">
                                            <p:txEl>
                                              <p:pRg st="6" end="6"/>
                                            </p:txEl>
                                          </p:spTgt>
                                        </p:tgtEl>
                                        <p:attrNameLst>
                                          <p:attrName>ppt_x</p:attrName>
                                        </p:attrNameLst>
                                      </p:cBhvr>
                                      <p:tavLst>
                                        <p:tav tm="0" fmla="">
                                          <p:val>
                                            <p:strVal val="#ppt_x-1"/>
                                          </p:val>
                                        </p:tav>
                                        <p:tav tm="100000" fmla="">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04">
                                            <p:txEl>
                                              <p:pRg st="7" end="7"/>
                                            </p:txEl>
                                          </p:spTgt>
                                        </p:tgtEl>
                                        <p:attrNameLst>
                                          <p:attrName>style.visibility</p:attrName>
                                        </p:attrNameLst>
                                      </p:cBhvr>
                                      <p:to>
                                        <p:strVal val="visible"/>
                                      </p:to>
                                    </p:set>
                                    <p:anim calcmode="lin" valueType="num">
                                      <p:cBhvr additive="base">
                                        <p:cTn id="42" dur="1000"/>
                                        <p:tgtEl>
                                          <p:spTgt spid="204">
                                            <p:txEl>
                                              <p:pRg st="7" end="7"/>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g115053b2453_0_24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211" name="Google Shape;211;g115053b2453_0_244"/>
          <p:cNvSpPr txBox="1"/>
          <p:nvPr/>
        </p:nvSpPr>
        <p:spPr>
          <a:xfrm>
            <a:off x="347400" y="1632100"/>
            <a:ext cx="11788200" cy="51573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Phát hiện sớm các lỗi (bug), g</a:t>
            </a:r>
            <a:r>
              <a:rPr lang="en-US" sz="3500">
                <a:latin typeface="Quattrocento Sans" panose="020B0502050000020003"/>
                <a:ea typeface="Quattrocento Sans" panose="020B0502050000020003"/>
                <a:cs typeface="Quattrocento Sans" panose="020B0502050000020003"/>
                <a:sym typeface="Quattrocento Sans" panose="020B0502050000020003"/>
              </a:rPr>
              <a:t>iảm rủi ro, cải thiện chất lượng code.</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Thẩm tra hành vi chức năng và phi chức năng của thành phần có đúng như được thiết kế và chỉ định hay không.</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Xây dựng niềm tin vào chất lượng của thành phần: như đo lường độ phủ cấu trúc của kiểm thử, tạo sự tin tưởng rằng thành phần đã được kiểm thử kỹ càng theo kế hoạch.</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Phát hiện lỗi trong từng thành phần của source code.</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Ngăn ngừa tình trạng lọt lỗi xuống lần thử nghiệm sau.</a:t>
            </a:r>
            <a:endParaRPr sz="5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12" name="Google Shape;212;g115053b2453_0_24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Ưu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của kiểm thử thành phần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1000"/>
                                        <p:tgtEl>
                                          <p:spTgt spid="21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 calcmode="lin" valueType="num">
                                      <p:cBhvr additive="base">
                                        <p:cTn id="12" dur="1000"/>
                                        <p:tgtEl>
                                          <p:spTgt spid="21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 calcmode="lin" valueType="num">
                                      <p:cBhvr additive="base">
                                        <p:cTn id="17" dur="1000"/>
                                        <p:tgtEl>
                                          <p:spTgt spid="21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 calcmode="lin" valueType="num">
                                      <p:cBhvr additive="base">
                                        <p:cTn id="22" dur="1000"/>
                                        <p:tgtEl>
                                          <p:spTgt spid="211">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 calcmode="lin" valueType="num">
                                      <p:cBhvr additive="base">
                                        <p:cTn id="27" dur="1000"/>
                                        <p:tgtEl>
                                          <p:spTgt spid="211">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sp>
        <p:nvSpPr>
          <p:cNvPr id="217" name="Google Shape;217;g115053b2453_0_32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218" name="Google Shape;218;g115053b2453_0_324"/>
          <p:cNvSpPr txBox="1"/>
          <p:nvPr/>
        </p:nvSpPr>
        <p:spPr>
          <a:xfrm>
            <a:off x="403800" y="1465175"/>
            <a:ext cx="11788200" cy="5392800"/>
          </a:xfrm>
          <a:prstGeom prst="rect">
            <a:avLst/>
          </a:prstGeom>
          <a:noFill/>
          <a:ln>
            <a:noFill/>
          </a:ln>
        </p:spPr>
        <p:txBody>
          <a:bodyPr spcFirstLastPara="1" wrap="square" lIns="91425" tIns="45700" rIns="91425" bIns="45700" anchor="t" anchorCtr="0">
            <a:noAutofit/>
          </a:bodyPr>
          <a:lstStyle/>
          <a:p>
            <a:pPr marL="742950" lvl="1" indent="-323850" algn="l" rtl="0">
              <a:spcBef>
                <a:spcPts val="0"/>
              </a:spcBef>
              <a:spcAft>
                <a:spcPts val="0"/>
              </a:spcAft>
              <a:buClr>
                <a:srgbClr val="FF5A33"/>
              </a:buClr>
              <a:buSzPts val="3000"/>
              <a:buFont typeface="Quattrocento Sans" panose="020B0502050000020003"/>
              <a:buChar char="❖"/>
            </a:pPr>
            <a:r>
              <a:rPr lang="en-US" sz="3000">
                <a:latin typeface="Quattrocento Sans" panose="020B0502050000020003"/>
                <a:ea typeface="Quattrocento Sans" panose="020B0502050000020003"/>
                <a:cs typeface="Quattrocento Sans" panose="020B0502050000020003"/>
                <a:sym typeface="Quattrocento Sans" panose="020B0502050000020003"/>
              </a:rPr>
              <a:t>Unit Test cũng là một chương trình, vì thế nó cần được tạo nên bởi các mã code.</a:t>
            </a: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23850" algn="l" rtl="0">
              <a:spcBef>
                <a:spcPts val="0"/>
              </a:spcBef>
              <a:spcAft>
                <a:spcPts val="0"/>
              </a:spcAft>
              <a:buClr>
                <a:srgbClr val="FF5A33"/>
              </a:buClr>
              <a:buSzPts val="3000"/>
              <a:buFont typeface="Quattrocento Sans" panose="020B0502050000020003"/>
              <a:buChar char="❖"/>
            </a:pPr>
            <a:r>
              <a:rPr lang="en-US" sz="3000">
                <a:latin typeface="Quattrocento Sans" panose="020B0502050000020003"/>
                <a:ea typeface="Quattrocento Sans" panose="020B0502050000020003"/>
                <a:cs typeface="Quattrocento Sans" panose="020B0502050000020003"/>
                <a:sym typeface="Quattrocento Sans" panose="020B0502050000020003"/>
              </a:rPr>
              <a:t>Không phải lập trình viên nào cũng xây dựng được hệ thống unit case chuẩn và hiệu quả. Đôi khi việc lập trình Unit Test thậm chí còn khó hơn cả xây dựng phần mềm. Chính vì thế, bạn phải là một lập trình viên dày dặn kinh nghiệm thì mới có thể tạo nên những Unit Test hiệu quả được.</a:t>
            </a:r>
            <a:endParaRPr sz="30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23850" algn="l" rtl="0">
              <a:spcBef>
                <a:spcPts val="0"/>
              </a:spcBef>
              <a:spcAft>
                <a:spcPts val="0"/>
              </a:spcAft>
              <a:buClr>
                <a:srgbClr val="FF5A33"/>
              </a:buClr>
              <a:buSzPts val="3000"/>
              <a:buFont typeface="Quattrocento Sans" panose="020B0502050000020003"/>
              <a:buChar char="❖"/>
            </a:pPr>
            <a:r>
              <a:rPr lang="en-US" sz="3000">
                <a:latin typeface="Quattrocento Sans" panose="020B0502050000020003"/>
                <a:ea typeface="Quattrocento Sans" panose="020B0502050000020003"/>
                <a:cs typeface="Quattrocento Sans" panose="020B0502050000020003"/>
                <a:sym typeface="Quattrocento Sans" panose="020B0502050000020003"/>
              </a:rPr>
              <a:t>Việc tạo ra Unit Test cũng mất khá nhiều thời gian. Nhiều hệ thống Unit Case vô cùng đồ sộ và phức tạp đòi hỏi phải có nguyên một team vận hành. Nhiệm vụ của Unit Test là phát hiện lỗi nhưng đôi khi chính nó cũng mắc lỗi do người lập trình ra nó phạm sai lầm.</a:t>
            </a:r>
            <a:endParaRPr sz="30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19" name="Google Shape;219;g115053b2453_0_324"/>
          <p:cNvSpPr txBox="1"/>
          <p:nvPr/>
        </p:nvSpPr>
        <p:spPr>
          <a:xfrm>
            <a:off x="5236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Nhược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của kiểm thử thành phần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 calcmode="lin" valueType="num">
                                      <p:cBhvr additive="base">
                                        <p:cTn id="7" dur="1000"/>
                                        <p:tgtEl>
                                          <p:spTgt spid="21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 calcmode="lin" valueType="num">
                                      <p:cBhvr additive="base">
                                        <p:cTn id="12" dur="1000"/>
                                        <p:tgtEl>
                                          <p:spTgt spid="21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 calcmode="lin" valueType="num">
                                      <p:cBhvr additive="base">
                                        <p:cTn id="17" dur="1000"/>
                                        <p:tgtEl>
                                          <p:spTgt spid="21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g115053b2453_0_25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225" name="Google Shape;225;g115053b2453_0_256"/>
          <p:cNvSpPr txBox="1"/>
          <p:nvPr/>
        </p:nvSpPr>
        <p:spPr>
          <a:xfrm>
            <a:off x="838350" y="2212700"/>
            <a:ext cx="11297400" cy="4576800"/>
          </a:xfrm>
          <a:prstGeom prst="rect">
            <a:avLst/>
          </a:prstGeom>
          <a:noFill/>
          <a:ln>
            <a:noFill/>
          </a:ln>
        </p:spPr>
        <p:txBody>
          <a:bodyPr spcFirstLastPara="1" wrap="square" lIns="91425" tIns="45700" rIns="91425" bIns="45700" anchor="t" anchorCtr="0">
            <a:noAutofit/>
          </a:bodyPr>
          <a:lstStyle/>
          <a:p>
            <a:pPr marL="742950" lvl="1" indent="-361950" algn="l" rtl="0">
              <a:spcBef>
                <a:spcPts val="2400"/>
              </a:spcBef>
              <a:spcAft>
                <a:spcPts val="0"/>
              </a:spcAft>
              <a:buClr>
                <a:srgbClr val="FF5A33"/>
              </a:buClr>
              <a:buSzPts val="3600"/>
              <a:buFont typeface="Arial" panose="020B0604020202020204"/>
              <a:buChar char="❖"/>
            </a:pPr>
            <a:r>
              <a:rPr lang="en-US"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Thành phần</a:t>
            </a:r>
            <a:r>
              <a:rPr lang="en-US"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 không được mô tả trong đặc tả thiết kế.</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Arial" panose="020B0604020202020204"/>
              <a:buChar char="❖"/>
            </a:pPr>
            <a:r>
              <a:rPr lang="en-US"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Vấn đề luồng dữ liệu.</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Noto Sans Symbols"/>
              <a:buChar char="❖"/>
            </a:pPr>
            <a:r>
              <a:rPr lang="en-US"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Mã nguồn hoặc logic không chính xác.</a:t>
            </a:r>
            <a:endParaRPr sz="36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26" name="Google Shape;226;g115053b2453_0_256"/>
          <p:cNvSpPr txBox="1"/>
          <p:nvPr/>
        </p:nvSpPr>
        <p:spPr>
          <a:xfrm>
            <a:off x="617100" y="937150"/>
            <a:ext cx="10965300" cy="14160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thành phần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 calcmode="lin" valueType="num">
                                      <p:cBhvr additive="base">
                                        <p:cTn id="7" dur="1000"/>
                                        <p:tgtEl>
                                          <p:spTgt spid="22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 calcmode="lin" valueType="num">
                                      <p:cBhvr additive="base">
                                        <p:cTn id="12" dur="1000"/>
                                        <p:tgtEl>
                                          <p:spTgt spid="22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 calcmode="lin" valueType="num">
                                      <p:cBhvr additive="base">
                                        <p:cTn id="17" dur="1000"/>
                                        <p:tgtEl>
                                          <p:spTgt spid="22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g115053b2453_0_262"/>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tích hợp</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232" name="Google Shape;232;g115053b2453_0_26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33" name="Google Shape;233;g115053b2453_0_262"/>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pic>
        <p:nvPicPr>
          <p:cNvPr id="238" name="Google Shape;238;g115053b2453_0_343"/>
          <p:cNvPicPr preferRelativeResize="0"/>
          <p:nvPr/>
        </p:nvPicPr>
        <p:blipFill>
          <a:blip r:embed="rId1"/>
          <a:stretch>
            <a:fillRect/>
          </a:stretch>
        </p:blipFill>
        <p:spPr>
          <a:xfrm>
            <a:off x="2255150" y="372300"/>
            <a:ext cx="6939251" cy="6170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g115053b2453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Nội dung</a:t>
            </a:r>
            <a:endParaRPr lang="en-US"/>
          </a:p>
        </p:txBody>
      </p:sp>
      <p:pic>
        <p:nvPicPr>
          <p:cNvPr id="118" name="Google Shape;118;g115053b2453_0_0" descr="D:\Pictures\PNG\present.png"/>
          <p:cNvPicPr preferRelativeResize="0"/>
          <p:nvPr/>
        </p:nvPicPr>
        <p:blipFill rotWithShape="1">
          <a:blip r:embed="rId1"/>
          <a:srcRect/>
          <a:stretch>
            <a:fillRect/>
          </a:stretch>
        </p:blipFill>
        <p:spPr>
          <a:xfrm flipH="1">
            <a:off x="9268820" y="1017269"/>
            <a:ext cx="2313580" cy="5356860"/>
          </a:xfrm>
          <a:prstGeom prst="rect">
            <a:avLst/>
          </a:prstGeom>
          <a:noFill/>
          <a:ln>
            <a:noFill/>
          </a:ln>
        </p:spPr>
      </p:pic>
      <p:sp>
        <p:nvSpPr>
          <p:cNvPr id="119" name="Google Shape;119;g115053b2453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 name="Google Shape;120;g115053b2453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21" name="Google Shape;121;g115053b2453_0_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Component Testing - Kiểm thử thành phần</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Integration Testing - Kiểm thử tích hợp</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System Testing - Kiểm thử hệ thống</a:t>
            </a:r>
            <a:endParaRPr sz="3000">
              <a:latin typeface="Calibri" panose="020F0502020204030204"/>
              <a:ea typeface="Calibri" panose="020F0502020204030204"/>
              <a:cs typeface="Calibri" panose="020F0502020204030204"/>
              <a:sym typeface="Calibri" panose="020F0502020204030204"/>
            </a:endParaRPr>
          </a:p>
        </p:txBody>
      </p:sp>
      <p:sp>
        <p:nvSpPr>
          <p:cNvPr id="122" name="Google Shape;122;g115053b2453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g115053b2453_0_34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a:t>
            </a:r>
            <a:r>
              <a:rPr lang="en-US"/>
              <a:t> testing</a:t>
            </a:r>
            <a:endParaRPr lang="en-US"/>
          </a:p>
        </p:txBody>
      </p:sp>
      <p:sp>
        <p:nvSpPr>
          <p:cNvPr id="244" name="Google Shape;244;g115053b2453_0_347"/>
          <p:cNvSpPr txBox="1"/>
          <p:nvPr/>
        </p:nvSpPr>
        <p:spPr>
          <a:xfrm>
            <a:off x="391325" y="1701675"/>
            <a:ext cx="11725500" cy="5156400"/>
          </a:xfrm>
          <a:prstGeom prst="rect">
            <a:avLst/>
          </a:prstGeom>
          <a:noFill/>
          <a:ln>
            <a:noFill/>
          </a:ln>
        </p:spPr>
        <p:txBody>
          <a:bodyPr spcFirstLastPara="1" wrap="square" lIns="91425" tIns="45700" rIns="91425" bIns="45700" anchor="t" anchorCtr="0">
            <a:noAutofit/>
          </a:bodyPr>
          <a:lstStyle/>
          <a:p>
            <a:pPr marL="742950" lvl="1" indent="-33655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Kiểm thử tích hợp là mức thứ 2 trong các mức kiểm thử phần mềm. Nó được thực hiện sau Unit Testing và trước System testing.</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655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Kiểm thử tích hợp là một mức của kiểm thử phần mềm kiểm tra một nhóm các module nhỏ liên quan đến nhau xem chúng có hoạt động đúng chức năng như trong thiết kế hay không.</a:t>
            </a:r>
            <a:endParaRPr sz="32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36550" algn="l" rtl="0">
              <a:spcBef>
                <a:spcPts val="0"/>
              </a:spcBef>
              <a:spcAft>
                <a:spcPts val="0"/>
              </a:spcAft>
              <a:buClr>
                <a:srgbClr val="FF5A33"/>
              </a:buClr>
              <a:buSzPts val="3200"/>
              <a:buFont typeface="Quattrocento Sans" panose="020B0502050000020003"/>
              <a:buChar char="❖"/>
            </a:pPr>
            <a:r>
              <a:rPr lang="en-US" sz="3200">
                <a:latin typeface="Quattrocento Sans" panose="020B0502050000020003"/>
                <a:ea typeface="Quattrocento Sans" panose="020B0502050000020003"/>
                <a:cs typeface="Quattrocento Sans" panose="020B0502050000020003"/>
                <a:sym typeface="Quattrocento Sans" panose="020B0502050000020003"/>
              </a:rPr>
              <a:t>Kiểm thử tích hợp có thể được thực hiện bởi developer, một test team chuyên biệt hay một nhóm chuyên developer/kiểm thử viên tích hợp bao gồm cả kiểm thử phi chức năng.</a:t>
            </a:r>
            <a:endParaRPr sz="32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5" name="Google Shape;245;g115053b2453_0_347"/>
          <p:cNvSpPr txBox="1"/>
          <p:nvPr/>
        </p:nvSpPr>
        <p:spPr>
          <a:xfrm>
            <a:off x="61335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Integration Testing - Kiểm thử 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1000"/>
                                        <p:tgtEl>
                                          <p:spTgt spid="24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 calcmode="lin" valueType="num">
                                      <p:cBhvr additive="base">
                                        <p:cTn id="12" dur="1000"/>
                                        <p:tgtEl>
                                          <p:spTgt spid="24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 calcmode="lin" valueType="num">
                                      <p:cBhvr additive="base">
                                        <p:cTn id="17" dur="1000"/>
                                        <p:tgtEl>
                                          <p:spTgt spid="24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g115053b2453_0_35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51" name="Google Shape;251;g115053b2453_0_353"/>
          <p:cNvSpPr txBox="1"/>
          <p:nvPr/>
        </p:nvSpPr>
        <p:spPr>
          <a:xfrm>
            <a:off x="466500" y="850800"/>
            <a:ext cx="11484900" cy="6007200"/>
          </a:xfrm>
          <a:prstGeom prst="rect">
            <a:avLst/>
          </a:prstGeom>
          <a:noFill/>
          <a:ln>
            <a:noFill/>
          </a:ln>
        </p:spPr>
        <p:txBody>
          <a:bodyPr spcFirstLastPara="1" wrap="square" lIns="91425" tIns="45700" rIns="91425" bIns="45700" anchor="t" anchorCtr="0">
            <a:noAutofit/>
          </a:bodyPr>
          <a:lstStyle/>
          <a:p>
            <a:pPr marL="914400" lvl="1" indent="-45720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Có 2 mức độ kiểm thử tích hợp :</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828800" lvl="3" indent="-45720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tích hợp thành phần: kiểm tra sự tương tác giữa các thành phần với điều kiện các thành phần đã pass ở phần kiểm thử thành phần trước đó</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828800" lvl="3" indent="-457200" algn="l" rtl="0">
              <a:lnSpc>
                <a:spcPct val="115000"/>
              </a:lnSpc>
              <a:spcBef>
                <a:spcPts val="0"/>
              </a:spcBef>
              <a:spcAft>
                <a:spcPts val="0"/>
              </a:spcAft>
              <a:buClr>
                <a:srgbClr val="FF5A33"/>
              </a:buClr>
              <a:buSzPts val="3600"/>
              <a:buFont typeface="Quattrocento Sans" panose="020B0502050000020003"/>
              <a:buChar char="✔"/>
            </a:pPr>
            <a:r>
              <a:rPr lang="en-US"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tích hợp hệ thống: kiểm tra sự tương tác giữa các hệ thống con khác nhau và các hệ thống này đã pass ở lần kiểm thử trước đó</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 calcmode="lin" valueType="num">
                                      <p:cBhvr additive="base">
                                        <p:cTn id="7" dur="1000"/>
                                        <p:tgtEl>
                                          <p:spTgt spid="25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 calcmode="lin" valueType="num">
                                      <p:cBhvr additive="base">
                                        <p:cTn id="12" dur="1000"/>
                                        <p:tgtEl>
                                          <p:spTgt spid="25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 calcmode="lin" valueType="num">
                                      <p:cBhvr additive="base">
                                        <p:cTn id="17" dur="1000"/>
                                        <p:tgtEl>
                                          <p:spTgt spid="25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g115053b2453_0_35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57" name="Google Shape;257;g115053b2453_0_35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58" name="Google Shape;258;g115053b2453_0_359"/>
          <p:cNvPicPr preferRelativeResize="0"/>
          <p:nvPr/>
        </p:nvPicPr>
        <p:blipFill>
          <a:blip r:embed="rId1"/>
          <a:stretch>
            <a:fillRect/>
          </a:stretch>
        </p:blipFill>
        <p:spPr>
          <a:xfrm>
            <a:off x="3054325" y="1737550"/>
            <a:ext cx="5444674" cy="5023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g115053b2453_0_41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64" name="Google Shape;264;g115053b2453_0_413"/>
          <p:cNvSpPr txBox="1"/>
          <p:nvPr/>
        </p:nvSpPr>
        <p:spPr>
          <a:xfrm>
            <a:off x="617100" y="1596575"/>
            <a:ext cx="11286600" cy="5157300"/>
          </a:xfrm>
          <a:prstGeom prst="rect">
            <a:avLst/>
          </a:prstGeom>
          <a:noFill/>
          <a:ln>
            <a:noFill/>
          </a:ln>
        </p:spPr>
        <p:txBody>
          <a:bodyPr spcFirstLastPara="1" wrap="square" lIns="91425" tIns="45700" rIns="91425" bIns="45700" anchor="t" anchorCtr="0">
            <a:noAutofit/>
          </a:bodyPr>
          <a:lstStyle/>
          <a:p>
            <a:pPr marL="742950" lvl="1" indent="-342900" algn="l" rtl="0">
              <a:spcBef>
                <a:spcPts val="480"/>
              </a:spcBef>
              <a:spcAft>
                <a:spcPts val="0"/>
              </a:spcAft>
              <a:buClr>
                <a:srgbClr val="FF5A33"/>
              </a:buClr>
              <a:buSzPts val="3300"/>
              <a:buFont typeface="Quattrocento Sans" panose="020B0502050000020003"/>
              <a:buChar char="❖"/>
            </a:pPr>
            <a:r>
              <a:rPr lang="en-US" sz="3300">
                <a:solidFill>
                  <a:srgbClr val="172B4D"/>
                </a:solidFill>
                <a:latin typeface="Quattrocento Sans" panose="020B0502050000020003"/>
                <a:ea typeface="Quattrocento Sans" panose="020B0502050000020003"/>
                <a:cs typeface="Quattrocento Sans" panose="020B0502050000020003"/>
                <a:sym typeface="Quattrocento Sans" panose="020B0502050000020003"/>
              </a:rPr>
              <a:t>Big Bang là phương pháp kiểm thử tích hợp thường được sử dụng cho những dự án nhỏ. Trong kiểm tra tích hợp Big Bang, tất cả những module sẽ được tích hợp và kiểm tra cùng một thời điểm. </a:t>
            </a:r>
            <a:endParaRPr sz="3300">
              <a:solidFill>
                <a:srgbClr val="172B4D"/>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5" name="Google Shape;265;g115053b2453_0_41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Giới thiệu về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phương pháp kiểm thử Bigbang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66" name="Google Shape;266;g115053b2453_0_413"/>
          <p:cNvPicPr preferRelativeResize="0"/>
          <p:nvPr/>
        </p:nvPicPr>
        <p:blipFill>
          <a:blip r:embed="rId1"/>
          <a:stretch>
            <a:fillRect/>
          </a:stretch>
        </p:blipFill>
        <p:spPr>
          <a:xfrm>
            <a:off x="6877575" y="3316475"/>
            <a:ext cx="4550826" cy="34373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 calcmode="lin" valueType="num">
                                      <p:cBhvr additive="base">
                                        <p:cTn id="7" dur="1000"/>
                                        <p:tgtEl>
                                          <p:spTgt spid="26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g115053b2453_0_44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72" name="Google Shape;272;g115053b2453_0_444"/>
          <p:cNvSpPr txBox="1"/>
          <p:nvPr/>
        </p:nvSpPr>
        <p:spPr>
          <a:xfrm>
            <a:off x="617100" y="1596575"/>
            <a:ext cx="11286600" cy="5157300"/>
          </a:xfrm>
          <a:prstGeom prst="rect">
            <a:avLst/>
          </a:prstGeom>
          <a:noFill/>
          <a:ln>
            <a:noFill/>
          </a:ln>
        </p:spPr>
        <p:txBody>
          <a:bodyPr spcFirstLastPara="1" wrap="square" lIns="91425" tIns="45700" rIns="91425" bIns="45700" anchor="t" anchorCtr="0">
            <a:noAutofit/>
          </a:bodyPr>
          <a:lstStyle/>
          <a:p>
            <a:pPr marL="742950" lvl="1" indent="-368300" algn="l" rtl="0">
              <a:lnSpc>
                <a:spcPct val="100000"/>
              </a:lnSpc>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Khó khăn trong việc phát hiện bug.</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lnSpc>
                <a:spcPct val="100000"/>
              </a:lnSpc>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Có thể bỏ qua các bug giao diện nhỏ trong quá trình tìm bug.</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lnSpc>
                <a:spcPct val="100000"/>
              </a:lnSpc>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Vì các module được kiểm thử cùng 1 lúc nên các module có nguy cơ bị cô lập trong quá trình kiểm thử.</a:t>
            </a:r>
            <a:endParaRPr sz="3700">
              <a:solidFill>
                <a:srgbClr val="172B4D"/>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3" name="Google Shape;273;g115053b2453_0_44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Nhược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phương pháp kiểm thử Bigbang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1000"/>
                                        <p:tgtEl>
                                          <p:spTgt spid="27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 calcmode="lin" valueType="num">
                                      <p:cBhvr additive="base">
                                        <p:cTn id="12" dur="1000"/>
                                        <p:tgtEl>
                                          <p:spTgt spid="27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 calcmode="lin" valueType="num">
                                      <p:cBhvr additive="base">
                                        <p:cTn id="17" dur="1000"/>
                                        <p:tgtEl>
                                          <p:spTgt spid="27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g115053b2453_0_42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79" name="Google Shape;279;g115053b2453_0_420"/>
          <p:cNvSpPr txBox="1"/>
          <p:nvPr/>
        </p:nvSpPr>
        <p:spPr>
          <a:xfrm>
            <a:off x="347400" y="1632100"/>
            <a:ext cx="11844600" cy="5157300"/>
          </a:xfrm>
          <a:prstGeom prst="rect">
            <a:avLst/>
          </a:prstGeom>
          <a:noFill/>
          <a:ln>
            <a:noFill/>
          </a:ln>
        </p:spPr>
        <p:txBody>
          <a:bodyPr spcFirstLastPara="1" wrap="square" lIns="91425" tIns="45700" rIns="91425" bIns="45700" anchor="t" anchorCtr="0">
            <a:noAutofit/>
          </a:bodyPr>
          <a:lstStyle/>
          <a:p>
            <a:pPr marL="742950" lvl="1" indent="-311150" algn="l" rtl="0">
              <a:spcBef>
                <a:spcPts val="480"/>
              </a:spcBef>
              <a:spcAft>
                <a:spcPts val="0"/>
              </a:spcAft>
              <a:buClr>
                <a:srgbClr val="FF5A33"/>
              </a:buClr>
              <a:buSzPts val="2800"/>
              <a:buFont typeface="Quattrocento Sans" panose="020B0502050000020003"/>
              <a:buChar char="❖"/>
            </a:pPr>
            <a:r>
              <a:rPr lang="en-US" sz="2800">
                <a:solidFill>
                  <a:srgbClr val="172B4D"/>
                </a:solidFill>
                <a:latin typeface="Quattrocento Sans" panose="020B0502050000020003"/>
                <a:ea typeface="Quattrocento Sans" panose="020B0502050000020003"/>
                <a:cs typeface="Quattrocento Sans" panose="020B0502050000020003"/>
                <a:sym typeface="Quattrocento Sans" panose="020B0502050000020003"/>
              </a:rPr>
              <a:t>Top Down là phương pháp kiểm thử tích hợp từ trên xuống dưới theo dòng điều khiển của hệ thống phần mềm. Sử dụng phương pháp Top Down sẽ giúp việc tìm kiếm bug trong từng module dễ dàng hơn rất nhiều và có thể tìm được lỗi lớn trong các module được ưu tiên. Tuy nhiên, để thực hiện phương pháp Top Down, ta cần rất nhiều Stubs.</a:t>
            </a:r>
            <a:endParaRPr sz="22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80" name="Google Shape;280;g115053b2453_0_420"/>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Giới thiệu về phương pháp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Top Down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81" name="Google Shape;281;g115053b2453_0_420"/>
          <p:cNvPicPr preferRelativeResize="0"/>
          <p:nvPr/>
        </p:nvPicPr>
        <p:blipFill>
          <a:blip r:embed="rId1"/>
          <a:stretch>
            <a:fillRect/>
          </a:stretch>
        </p:blipFill>
        <p:spPr>
          <a:xfrm>
            <a:off x="7159875" y="4191200"/>
            <a:ext cx="5032125" cy="25421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 calcmode="lin" valueType="num">
                                      <p:cBhvr additive="base">
                                        <p:cTn id="7" dur="1000"/>
                                        <p:tgtEl>
                                          <p:spTgt spid="27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g115053b2453_0_42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87" name="Google Shape;287;g115053b2453_0_427"/>
          <p:cNvSpPr txBox="1"/>
          <p:nvPr/>
        </p:nvSpPr>
        <p:spPr>
          <a:xfrm>
            <a:off x="347400" y="1632100"/>
            <a:ext cx="11788200" cy="5157300"/>
          </a:xfrm>
          <a:prstGeom prst="rect">
            <a:avLst/>
          </a:prstGeom>
          <a:noFill/>
          <a:ln>
            <a:noFill/>
          </a:ln>
        </p:spPr>
        <p:txBody>
          <a:bodyPr spcFirstLastPara="1" wrap="square" lIns="91425" tIns="45700" rIns="91425" bIns="45700" anchor="t" anchorCtr="0">
            <a:noAutofit/>
          </a:bodyPr>
          <a:lstStyle/>
          <a:p>
            <a:pPr marL="742950" lvl="1" indent="-304800" algn="l" rtl="0">
              <a:spcBef>
                <a:spcPts val="480"/>
              </a:spcBef>
              <a:spcAft>
                <a:spcPts val="0"/>
              </a:spcAft>
              <a:buClr>
                <a:srgbClr val="FF5A33"/>
              </a:buClr>
              <a:buSzPts val="2700"/>
              <a:buFont typeface="Quattrocento Sans" panose="020B0502050000020003"/>
              <a:buChar char="❖"/>
            </a:pPr>
            <a:r>
              <a:rPr lang="en-US" sz="2700">
                <a:solidFill>
                  <a:srgbClr val="172B4D"/>
                </a:solidFill>
                <a:latin typeface="Quattrocento Sans" panose="020B0502050000020003"/>
                <a:ea typeface="Quattrocento Sans" panose="020B0502050000020003"/>
                <a:cs typeface="Quattrocento Sans" panose="020B0502050000020003"/>
                <a:sym typeface="Quattrocento Sans" panose="020B0502050000020003"/>
              </a:rPr>
              <a:t>Bottom Up là phương pháp kiểm thử tích hợp ngược lại so với phương pháp Top Down. Nhờ việc tiếp cận các module từ thấp lên cao, lập trình viên có thể dễ dàng phát hiện những lỗi cơ bản nhất của phần mềm, đồng thời tìm kiếm và khắc phục lỗi ngay cả khi không cần đợi các module tích hợp lại với nhau. Tuy nhiên, phương pháp Bottom Up có sẽ không giữ được nguyên mẫu đầu tiên của hệ thống.</a:t>
            </a:r>
            <a:endParaRPr sz="22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88" name="Google Shape;288;g115053b2453_0_427"/>
          <p:cNvSpPr txBox="1"/>
          <p:nvPr/>
        </p:nvSpPr>
        <p:spPr>
          <a:xfrm>
            <a:off x="617100" y="937150"/>
            <a:ext cx="11417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Giới thiệu về phương pháp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Bottom Up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89" name="Google Shape;289;g115053b2453_0_427"/>
          <p:cNvPicPr preferRelativeResize="0"/>
          <p:nvPr/>
        </p:nvPicPr>
        <p:blipFill>
          <a:blip r:embed="rId1"/>
          <a:stretch>
            <a:fillRect/>
          </a:stretch>
        </p:blipFill>
        <p:spPr>
          <a:xfrm>
            <a:off x="6621650" y="3731225"/>
            <a:ext cx="5023225" cy="2956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 calcmode="lin" valueType="num">
                                      <p:cBhvr additive="base">
                                        <p:cTn id="7" dur="1000"/>
                                        <p:tgtEl>
                                          <p:spTgt spid="28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g115053b2453_0_36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295" name="Google Shape;295;g115053b2453_0_366"/>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55600" algn="l" rtl="0">
              <a:lnSpc>
                <a:spcPct val="100000"/>
              </a:lnSpc>
              <a:spcBef>
                <a:spcPts val="2400"/>
              </a:spcBef>
              <a:spcAft>
                <a:spcPts val="0"/>
              </a:spcAft>
              <a:buClr>
                <a:srgbClr val="FF5A33"/>
              </a:buClr>
              <a:buSzPts val="3500"/>
              <a:buFont typeface="Quattrocento Sans" panose="020B0502050000020003"/>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Thiết kế phần mềm và hệ thống.</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lnSpc>
                <a:spcPct val="100000"/>
              </a:lnSpc>
              <a:spcBef>
                <a:spcPts val="0"/>
              </a:spcBef>
              <a:spcAft>
                <a:spcPts val="0"/>
              </a:spcAft>
              <a:buClr>
                <a:srgbClr val="FF5A33"/>
              </a:buClr>
              <a:buSzPts val="3500"/>
              <a:buFont typeface="Quattrocento Sans" panose="020B0502050000020003"/>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Sơ đồ phân rã chức năng.</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Giao diện và đặc tả giao thức </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Kiến trúc ở mức thành phần và hệ thống</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Định nghĩa giao diện bên ngoài.</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6" name="Google Shape;296;g115053b2453_0_36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kiểm thử 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 calcmode="lin" valueType="num">
                                      <p:cBhvr additive="base">
                                        <p:cTn id="22" dur="1000"/>
                                        <p:tgtEl>
                                          <p:spTgt spid="295">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 calcmode="lin" valueType="num">
                                      <p:cBhvr additive="base">
                                        <p:cTn id="27" dur="1000"/>
                                        <p:tgtEl>
                                          <p:spTgt spid="295">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sp>
        <p:nvSpPr>
          <p:cNvPr id="301" name="Google Shape;301;g115053b2453_0_37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302" name="Google Shape;302;g115053b2453_0_378"/>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55600" algn="l" rtl="0">
              <a:lnSpc>
                <a:spcPct val="100000"/>
              </a:lnSpc>
              <a:spcBef>
                <a:spcPts val="2400"/>
              </a:spcBef>
              <a:spcAft>
                <a:spcPts val="0"/>
              </a:spcAft>
              <a:buClr>
                <a:srgbClr val="FF5A33"/>
              </a:buClr>
              <a:buSzPts val="3500"/>
              <a:buFont typeface="Quattrocento Sans" panose="020B0502050000020003"/>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Hệ thống con, cơ sở dữ liệu, cơ sở hạ tầng .</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74650" algn="l" rtl="0">
              <a:lnSpc>
                <a:spcPct val="100000"/>
              </a:lnSpc>
              <a:spcBef>
                <a:spcPts val="0"/>
              </a:spcBef>
              <a:spcAft>
                <a:spcPts val="0"/>
              </a:spcAft>
              <a:buClr>
                <a:srgbClr val="FF5A33"/>
              </a:buClr>
              <a:buSzPts val="3800"/>
              <a:buFont typeface="Quattrocento Sans" panose="020B0502050000020003"/>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Giao diện lập trình ứng dụng API.</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3" name="Google Shape;303;g115053b2453_0_37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 calcmode="lin" valueType="num">
                                      <p:cBhvr additive="base">
                                        <p:cTn id="7" dur="1000"/>
                                        <p:tgtEl>
                                          <p:spTgt spid="30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2">
                                            <p:txEl>
                                              <p:pRg st="1" end="1"/>
                                            </p:txEl>
                                          </p:spTgt>
                                        </p:tgtEl>
                                        <p:attrNameLst>
                                          <p:attrName>style.visibility</p:attrName>
                                        </p:attrNameLst>
                                      </p:cBhvr>
                                      <p:to>
                                        <p:strVal val="visible"/>
                                      </p:to>
                                    </p:set>
                                    <p:anim calcmode="lin" valueType="num">
                                      <p:cBhvr additive="base">
                                        <p:cTn id="12" dur="1000"/>
                                        <p:tgtEl>
                                          <p:spTgt spid="30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g115053b2453_0_38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integration testing</a:t>
            </a:r>
            <a:endParaRPr lang="en-US"/>
          </a:p>
        </p:txBody>
      </p:sp>
      <p:sp>
        <p:nvSpPr>
          <p:cNvPr id="309" name="Google Shape;309;g115053b2453_0_384"/>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61950" algn="l" rtl="0">
              <a:lnSpc>
                <a:spcPct val="100000"/>
              </a:lnSpc>
              <a:spcBef>
                <a:spcPts val="2400"/>
              </a:spcBef>
              <a:spcAft>
                <a:spcPts val="0"/>
              </a:spcAft>
              <a:buClr>
                <a:srgbClr val="FF5A33"/>
              </a:buClr>
              <a:buSzPts val="3600"/>
              <a:buFont typeface="Quattrocento Sans" panose="020B0502050000020003"/>
              <a:buChar char="❖"/>
            </a:pPr>
            <a:r>
              <a:rPr lang="en-US"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Giảm rủi ro, bằng cách kiểm thử các tích hợp rủi ro cao trước.</a:t>
            </a:r>
            <a:endParaRPr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lnSpc>
                <a:spcPct val="115000"/>
              </a:lnSpc>
              <a:spcBef>
                <a:spcPts val="0"/>
              </a:spcBef>
              <a:spcAft>
                <a:spcPts val="0"/>
              </a:spcAft>
              <a:buClr>
                <a:srgbClr val="FF5A33"/>
              </a:buClr>
              <a:buSzPts val="3300"/>
              <a:buFont typeface="Arial" panose="020B0604020202020204"/>
              <a:buChar char="❖"/>
            </a:pPr>
            <a:r>
              <a:rPr lang="en-US"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Xác định xem hành vi chức năng và phi chức năng của giao diện có đúng như được thiết kế và chỉ định không.</a:t>
            </a:r>
            <a:endParaRPr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lnSpc>
                <a:spcPct val="115000"/>
              </a:lnSpc>
              <a:spcBef>
                <a:spcPts val="0"/>
              </a:spcBef>
              <a:spcAft>
                <a:spcPts val="0"/>
              </a:spcAft>
              <a:buClr>
                <a:srgbClr val="FF5A33"/>
              </a:buClr>
              <a:buSzPts val="3300"/>
              <a:buFont typeface="Arial" panose="020B0604020202020204"/>
              <a:buChar char="❖"/>
            </a:pPr>
            <a:r>
              <a:rPr lang="en-US"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Xây dựng niềm tin vào chất lượng của giao diện.</a:t>
            </a:r>
            <a:endParaRPr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lnSpc>
                <a:spcPct val="115000"/>
              </a:lnSpc>
              <a:spcBef>
                <a:spcPts val="0"/>
              </a:spcBef>
              <a:spcAft>
                <a:spcPts val="0"/>
              </a:spcAft>
              <a:buClr>
                <a:srgbClr val="FF5A33"/>
              </a:buClr>
              <a:buSzPts val="3300"/>
              <a:buFont typeface="Arial" panose="020B0604020202020204"/>
              <a:buChar char="❖"/>
            </a:pPr>
            <a:r>
              <a:rPr lang="en-US"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Phát hiện lỗi trong chính giao diện hoặc trong thành phần hoặc hệ thống đang được kiểm thử cùng nhau.</a:t>
            </a:r>
            <a:endParaRPr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lnSpc>
                <a:spcPct val="115000"/>
              </a:lnSpc>
              <a:spcBef>
                <a:spcPts val="0"/>
              </a:spcBef>
              <a:spcAft>
                <a:spcPts val="0"/>
              </a:spcAft>
              <a:buClr>
                <a:srgbClr val="FF5A33"/>
              </a:buClr>
              <a:buSzPts val="3300"/>
              <a:buFont typeface="Arial" panose="020B0604020202020204"/>
              <a:buChar char="❖"/>
            </a:pPr>
            <a:r>
              <a:rPr lang="en-US" sz="33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Ngăn ngừa tình trạng lọt lỗi xuống lần thử nghiệm sau.</a:t>
            </a:r>
            <a:endParaRPr sz="4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0" name="Google Shape;310;g115053b2453_0_38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Ưu điểm</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 calcmode="lin" valueType="num">
                                      <p:cBhvr additive="base">
                                        <p:cTn id="17" dur="1000"/>
                                        <p:tgtEl>
                                          <p:spTgt spid="30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 calcmode="lin" valueType="num">
                                      <p:cBhvr additive="base">
                                        <p:cTn id="22" dur="1000"/>
                                        <p:tgtEl>
                                          <p:spTgt spid="30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9">
                                            <p:txEl>
                                              <p:pRg st="4" end="4"/>
                                            </p:txEl>
                                          </p:spTgt>
                                        </p:tgtEl>
                                        <p:attrNameLst>
                                          <p:attrName>style.visibility</p:attrName>
                                        </p:attrNameLst>
                                      </p:cBhvr>
                                      <p:to>
                                        <p:strVal val="visible"/>
                                      </p:to>
                                    </p:set>
                                    <p:anim calcmode="lin" valueType="num">
                                      <p:cBhvr additive="base">
                                        <p:cTn id="27" dur="1000"/>
                                        <p:tgtEl>
                                          <p:spTgt spid="309">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g115053b2453_0_210"/>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thành phần</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128" name="Google Shape;128;g115053b2453_0_21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15053b2453_0_210"/>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g115053b2453_0_39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316" name="Google Shape;316;g115053b2453_0_390"/>
          <p:cNvSpPr txBox="1"/>
          <p:nvPr/>
        </p:nvSpPr>
        <p:spPr>
          <a:xfrm>
            <a:off x="617100" y="2245125"/>
            <a:ext cx="11343000" cy="4150800"/>
          </a:xfrm>
          <a:prstGeom prst="rect">
            <a:avLst/>
          </a:prstGeom>
          <a:noFill/>
          <a:ln>
            <a:noFill/>
          </a:ln>
        </p:spPr>
        <p:txBody>
          <a:bodyPr spcFirstLastPara="1" wrap="square" lIns="91425" tIns="45700" rIns="91425" bIns="45700" anchor="t" anchorCtr="0">
            <a:noAutofit/>
          </a:bodyPr>
          <a:lstStyle/>
          <a:p>
            <a:pPr marL="914400" lvl="1" indent="-450850" algn="l" rtl="0">
              <a:lnSpc>
                <a:spcPct val="115000"/>
              </a:lnSpc>
              <a:spcBef>
                <a:spcPts val="0"/>
              </a:spcBef>
              <a:spcAft>
                <a:spcPts val="0"/>
              </a:spcAft>
              <a:buClr>
                <a:srgbClr val="FF5A33"/>
              </a:buClr>
              <a:buSzPts val="3500"/>
              <a:buFont typeface="Quattrocento Sans" panose="020B0502050000020003"/>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Trong kiểm thử tích hợp thành phần :</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50850" algn="l" rtl="0">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Dữ liệu không chính xác, thiếu dữ liệu.</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50850" algn="l" rtl="0">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Trình tự hoặc thời gian gọi giao diện không chính xác.</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7" name="Google Shape;317;g115053b2453_0_390"/>
          <p:cNvSpPr txBox="1"/>
          <p:nvPr/>
        </p:nvSpPr>
        <p:spPr>
          <a:xfrm>
            <a:off x="617100" y="937150"/>
            <a:ext cx="114105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21" name="Shape 321"/>
        <p:cNvGrpSpPr/>
        <p:nvPr/>
      </p:nvGrpSpPr>
      <p:grpSpPr>
        <a:xfrm>
          <a:off x="0" y="0"/>
          <a:ext cx="0" cy="0"/>
          <a:chOff x="0" y="0"/>
          <a:chExt cx="0" cy="0"/>
        </a:xfrm>
      </p:grpSpPr>
      <p:sp>
        <p:nvSpPr>
          <p:cNvPr id="322" name="Google Shape;322;g115053b2453_0_39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323" name="Google Shape;323;g115053b2453_0_396"/>
          <p:cNvSpPr txBox="1"/>
          <p:nvPr/>
        </p:nvSpPr>
        <p:spPr>
          <a:xfrm>
            <a:off x="553800" y="923875"/>
            <a:ext cx="11488500" cy="5697600"/>
          </a:xfrm>
          <a:prstGeom prst="rect">
            <a:avLst/>
          </a:prstGeom>
          <a:noFill/>
          <a:ln>
            <a:noFill/>
          </a:ln>
        </p:spPr>
        <p:txBody>
          <a:bodyPr spcFirstLastPara="1" wrap="square" lIns="91425" tIns="45700" rIns="91425" bIns="45700" anchor="t" anchorCtr="0">
            <a:noAutofit/>
          </a:bodyPr>
          <a:lstStyle/>
          <a:p>
            <a:pPr marL="1371600" lvl="2" indent="-450850" algn="l" rtl="0">
              <a:lnSpc>
                <a:spcPct val="115000"/>
              </a:lnSpc>
              <a:spcBef>
                <a:spcPts val="2800"/>
              </a:spcBef>
              <a:spcAft>
                <a:spcPts val="0"/>
              </a:spcAft>
              <a:buClr>
                <a:srgbClr val="FF5A33"/>
              </a:buClr>
              <a:buSzPts val="3500"/>
              <a:buFont typeface="Noto Sans Symbols"/>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Giao diện không khớp, ví dụ một bên gửi tham số có giá trị &gt; 1000 nhưng bên kia chỉ mong giá trị &lt;= 1000.</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63550" algn="l" rtl="0">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Lỗi giao tiếp giữa các thành phần.</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63550" algn="l" rtl="0">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Lỗi giao tiếp giữa các thành phần không được xử lý hoặc xử lý không đúng cách.</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63550" algn="l" rtl="0">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 định không chính xác về ý nghĩa, đơn vị hoặc ranh giới của dữ liệu được truyền giữa các thành phần</a:t>
            </a: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anim calcmode="lin" valueType="num">
                                      <p:cBhvr additive="base">
                                        <p:cTn id="7" dur="1000"/>
                                        <p:tgtEl>
                                          <p:spTgt spid="32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3">
                                            <p:txEl>
                                              <p:pRg st="1" end="1"/>
                                            </p:txEl>
                                          </p:spTgt>
                                        </p:tgtEl>
                                        <p:attrNameLst>
                                          <p:attrName>style.visibility</p:attrName>
                                        </p:attrNameLst>
                                      </p:cBhvr>
                                      <p:to>
                                        <p:strVal val="visible"/>
                                      </p:to>
                                    </p:set>
                                    <p:anim calcmode="lin" valueType="num">
                                      <p:cBhvr additive="base">
                                        <p:cTn id="12" dur="1000"/>
                                        <p:tgtEl>
                                          <p:spTgt spid="32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3">
                                            <p:txEl>
                                              <p:pRg st="2" end="2"/>
                                            </p:txEl>
                                          </p:spTgt>
                                        </p:tgtEl>
                                        <p:attrNameLst>
                                          <p:attrName>style.visibility</p:attrName>
                                        </p:attrNameLst>
                                      </p:cBhvr>
                                      <p:to>
                                        <p:strVal val="visible"/>
                                      </p:to>
                                    </p:set>
                                    <p:anim calcmode="lin" valueType="num">
                                      <p:cBhvr additive="base">
                                        <p:cTn id="17" dur="1000"/>
                                        <p:tgtEl>
                                          <p:spTgt spid="32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23">
                                            <p:txEl>
                                              <p:pRg st="3" end="3"/>
                                            </p:txEl>
                                          </p:spTgt>
                                        </p:tgtEl>
                                        <p:attrNameLst>
                                          <p:attrName>style.visibility</p:attrName>
                                        </p:attrNameLst>
                                      </p:cBhvr>
                                      <p:to>
                                        <p:strVal val="visible"/>
                                      </p:to>
                                    </p:set>
                                    <p:anim calcmode="lin" valueType="num">
                                      <p:cBhvr additive="base">
                                        <p:cTn id="22" dur="1000"/>
                                        <p:tgtEl>
                                          <p:spTgt spid="323">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g115053b2453_0_40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329" name="Google Shape;329;g115053b2453_0_402"/>
          <p:cNvSpPr txBox="1"/>
          <p:nvPr/>
        </p:nvSpPr>
        <p:spPr>
          <a:xfrm>
            <a:off x="471650" y="2367775"/>
            <a:ext cx="11555700" cy="4433700"/>
          </a:xfrm>
          <a:prstGeom prst="rect">
            <a:avLst/>
          </a:prstGeom>
          <a:noFill/>
          <a:ln>
            <a:noFill/>
          </a:ln>
        </p:spPr>
        <p:txBody>
          <a:bodyPr spcFirstLastPara="1" wrap="square" lIns="91425" tIns="45700" rIns="91425" bIns="45700" anchor="t" anchorCtr="0">
            <a:noAutofit/>
          </a:bodyPr>
          <a:lstStyle/>
          <a:p>
            <a:pPr marL="914400" lvl="1" indent="-469900" algn="l" rtl="0">
              <a:lnSpc>
                <a:spcPct val="115000"/>
              </a:lnSpc>
              <a:spcBef>
                <a:spcPts val="0"/>
              </a:spcBef>
              <a:spcAft>
                <a:spcPts val="0"/>
              </a:spcAft>
              <a:buClr>
                <a:srgbClr val="FF5A33"/>
              </a:buClr>
              <a:buSzPts val="3800"/>
              <a:buFont typeface="Quattrocento Sans" panose="020B0502050000020003"/>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Trong kiểm thử tích hợp </a:t>
            </a: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a:t>
            </a: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69900" algn="l" rtl="0">
              <a:lnSpc>
                <a:spcPct val="100000"/>
              </a:lnSpc>
              <a:spcBef>
                <a:spcPts val="0"/>
              </a:spcBef>
              <a:spcAft>
                <a:spcPts val="0"/>
              </a:spcAft>
              <a:buClr>
                <a:srgbClr val="FF5A33"/>
              </a:buClr>
              <a:buSzPts val="3800"/>
              <a:buFont typeface="Arial" panose="020B0604020202020204"/>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Cấu trúc thông điệp không nhất quán giữa các hệ thống.</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69900" algn="l" rtl="0">
              <a:lnSpc>
                <a:spcPct val="100000"/>
              </a:lnSpc>
              <a:spcBef>
                <a:spcPts val="0"/>
              </a:spcBef>
              <a:spcAft>
                <a:spcPts val="0"/>
              </a:spcAft>
              <a:buClr>
                <a:srgbClr val="FF5A33"/>
              </a:buClr>
              <a:buSzPts val="3800"/>
              <a:buFont typeface="Arial" panose="020B0604020202020204"/>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Dữ liệu không chính xác, thiếu dữ liệu hoặc mã hóa dữ liệu không chính xác.</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69900" algn="l" rtl="0">
              <a:lnSpc>
                <a:spcPct val="100000"/>
              </a:lnSpc>
              <a:spcBef>
                <a:spcPts val="0"/>
              </a:spcBef>
              <a:spcAft>
                <a:spcPts val="0"/>
              </a:spcAft>
              <a:buClr>
                <a:srgbClr val="FF5A33"/>
              </a:buClr>
              <a:buSzPts val="3800"/>
              <a:buFont typeface="Arial" panose="020B0604020202020204"/>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Lỗi giao tiếp giữa các hệ thống.</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0" name="Google Shape;330;g115053b2453_0_402"/>
          <p:cNvSpPr txBox="1"/>
          <p:nvPr/>
        </p:nvSpPr>
        <p:spPr>
          <a:xfrm>
            <a:off x="617100" y="937150"/>
            <a:ext cx="109653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tích hợp</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 calcmode="lin" valueType="num">
                                      <p:cBhvr additive="base">
                                        <p:cTn id="7" dur="1000"/>
                                        <p:tgtEl>
                                          <p:spTgt spid="32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9">
                                            <p:txEl>
                                              <p:pRg st="1" end="1"/>
                                            </p:txEl>
                                          </p:spTgt>
                                        </p:tgtEl>
                                        <p:attrNameLst>
                                          <p:attrName>style.visibility</p:attrName>
                                        </p:attrNameLst>
                                      </p:cBhvr>
                                      <p:to>
                                        <p:strVal val="visible"/>
                                      </p:to>
                                    </p:set>
                                    <p:anim calcmode="lin" valueType="num">
                                      <p:cBhvr additive="base">
                                        <p:cTn id="12" dur="1000"/>
                                        <p:tgtEl>
                                          <p:spTgt spid="32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9">
                                            <p:txEl>
                                              <p:pRg st="2" end="2"/>
                                            </p:txEl>
                                          </p:spTgt>
                                        </p:tgtEl>
                                        <p:attrNameLst>
                                          <p:attrName>style.visibility</p:attrName>
                                        </p:attrNameLst>
                                      </p:cBhvr>
                                      <p:to>
                                        <p:strVal val="visible"/>
                                      </p:to>
                                    </p:set>
                                    <p:anim calcmode="lin" valueType="num">
                                      <p:cBhvr additive="base">
                                        <p:cTn id="17" dur="1000"/>
                                        <p:tgtEl>
                                          <p:spTgt spid="32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29">
                                            <p:txEl>
                                              <p:pRg st="3" end="3"/>
                                            </p:txEl>
                                          </p:spTgt>
                                        </p:tgtEl>
                                        <p:attrNameLst>
                                          <p:attrName>style.visibility</p:attrName>
                                        </p:attrNameLst>
                                      </p:cBhvr>
                                      <p:to>
                                        <p:strVal val="visible"/>
                                      </p:to>
                                    </p:set>
                                    <p:anim calcmode="lin" valueType="num">
                                      <p:cBhvr additive="base">
                                        <p:cTn id="22" dur="1000"/>
                                        <p:tgtEl>
                                          <p:spTgt spid="32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34" name="Shape 334"/>
        <p:cNvGrpSpPr/>
        <p:nvPr/>
      </p:nvGrpSpPr>
      <p:grpSpPr>
        <a:xfrm>
          <a:off x="0" y="0"/>
          <a:ext cx="0" cy="0"/>
          <a:chOff x="0" y="0"/>
          <a:chExt cx="0" cy="0"/>
        </a:xfrm>
      </p:grpSpPr>
      <p:sp>
        <p:nvSpPr>
          <p:cNvPr id="335" name="Google Shape;335;g115053b2453_0_40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336" name="Google Shape;336;g115053b2453_0_408"/>
          <p:cNvSpPr txBox="1"/>
          <p:nvPr/>
        </p:nvSpPr>
        <p:spPr>
          <a:xfrm>
            <a:off x="553800" y="923875"/>
            <a:ext cx="11028600" cy="5661600"/>
          </a:xfrm>
          <a:prstGeom prst="rect">
            <a:avLst/>
          </a:prstGeom>
          <a:noFill/>
          <a:ln>
            <a:noFill/>
          </a:ln>
        </p:spPr>
        <p:txBody>
          <a:bodyPr spcFirstLastPara="1" wrap="square" lIns="91425" tIns="45700" rIns="91425" bIns="45700" anchor="t" anchorCtr="0">
            <a:noAutofit/>
          </a:bodyPr>
          <a:lstStyle/>
          <a:p>
            <a:pPr marL="1371600" lvl="2" indent="-476250" algn="l" rtl="0">
              <a:lnSpc>
                <a:spcPct val="100000"/>
              </a:lnSpc>
              <a:spcBef>
                <a:spcPts val="2800"/>
              </a:spcBef>
              <a:spcAft>
                <a:spcPts val="0"/>
              </a:spcAft>
              <a:buClr>
                <a:srgbClr val="FF5A33"/>
              </a:buClr>
              <a:buSzPts val="3900"/>
              <a:buFont typeface="Arial" panose="020B0604020202020204"/>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Lỗi giao tiếp giữa các hệ thống không được xử lý hoặc xử lý không đúng cách.</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76250" algn="l" rtl="0">
              <a:lnSpc>
                <a:spcPct val="100000"/>
              </a:lnSpc>
              <a:spcBef>
                <a:spcPts val="0"/>
              </a:spcBef>
              <a:spcAft>
                <a:spcPts val="0"/>
              </a:spcAft>
              <a:buClr>
                <a:srgbClr val="FF5A33"/>
              </a:buClr>
              <a:buSzPts val="3900"/>
              <a:buFont typeface="Arial" panose="020B0604020202020204"/>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 định không chính xác về ý nghĩa, đơn vị hoặc ranh giới của dữ liệu được truyền giữa các hệ thống.</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2" indent="-476250" algn="l" rtl="0">
              <a:lnSpc>
                <a:spcPct val="100000"/>
              </a:lnSpc>
              <a:spcBef>
                <a:spcPts val="0"/>
              </a:spcBef>
              <a:spcAft>
                <a:spcPts val="0"/>
              </a:spcAft>
              <a:buClr>
                <a:srgbClr val="FF5A33"/>
              </a:buClr>
              <a:buSzPts val="3900"/>
              <a:buFont typeface="Arial" panose="020B0604020202020204"/>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Không tuân thủ các quy định bảo mật bắt buộc.</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 calcmode="lin" valueType="num">
                                      <p:cBhvr additive="base">
                                        <p:cTn id="7" dur="1000"/>
                                        <p:tgtEl>
                                          <p:spTgt spid="33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6">
                                            <p:txEl>
                                              <p:pRg st="1" end="1"/>
                                            </p:txEl>
                                          </p:spTgt>
                                        </p:tgtEl>
                                        <p:attrNameLst>
                                          <p:attrName>style.visibility</p:attrName>
                                        </p:attrNameLst>
                                      </p:cBhvr>
                                      <p:to>
                                        <p:strVal val="visible"/>
                                      </p:to>
                                    </p:set>
                                    <p:anim calcmode="lin" valueType="num">
                                      <p:cBhvr additive="base">
                                        <p:cTn id="12" dur="1000"/>
                                        <p:tgtEl>
                                          <p:spTgt spid="33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6">
                                            <p:txEl>
                                              <p:pRg st="2" end="2"/>
                                            </p:txEl>
                                          </p:spTgt>
                                        </p:tgtEl>
                                        <p:attrNameLst>
                                          <p:attrName>style.visibility</p:attrName>
                                        </p:attrNameLst>
                                      </p:cBhvr>
                                      <p:to>
                                        <p:strVal val="visible"/>
                                      </p:to>
                                    </p:set>
                                    <p:anim calcmode="lin" valueType="num">
                                      <p:cBhvr additive="base">
                                        <p:cTn id="17" dur="1000"/>
                                        <p:tgtEl>
                                          <p:spTgt spid="33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sp>
        <p:nvSpPr>
          <p:cNvPr id="341" name="Google Shape;341;g115053b2453_0_46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342" name="Google Shape;342;g115053b2453_0_466"/>
          <p:cNvSpPr txBox="1"/>
          <p:nvPr/>
        </p:nvSpPr>
        <p:spPr>
          <a:xfrm>
            <a:off x="413075" y="1434725"/>
            <a:ext cx="10991700" cy="5357400"/>
          </a:xfrm>
          <a:prstGeom prst="rect">
            <a:avLst/>
          </a:prstGeom>
          <a:noFill/>
          <a:ln>
            <a:noFill/>
          </a:ln>
        </p:spPr>
        <p:txBody>
          <a:bodyPr spcFirstLastPara="1" wrap="square" lIns="91425" tIns="45700" rIns="91425" bIns="45700" anchor="t" anchorCtr="0">
            <a:noAutofit/>
          </a:bodyPr>
          <a:lstStyle/>
          <a:p>
            <a:pPr marL="914400" lvl="1" indent="-419100" algn="l" rtl="0">
              <a:lnSpc>
                <a:spcPct val="100000"/>
              </a:lnSpc>
              <a:spcBef>
                <a:spcPts val="0"/>
              </a:spcBef>
              <a:spcAft>
                <a:spcPts val="0"/>
              </a:spcAft>
              <a:buClr>
                <a:srgbClr val="FF5A33"/>
              </a:buClr>
              <a:buSzPts val="30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Đảm bảo rằng có tài liệu thiết kế chi tiết phù hợp trong đó các tương tác giữa mỗi thành phần được xác định rõ ràng.</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9100" algn="l" rtl="0">
              <a:lnSpc>
                <a:spcPct val="100000"/>
              </a:lnSpc>
              <a:spcBef>
                <a:spcPts val="0"/>
              </a:spcBef>
              <a:spcAft>
                <a:spcPts val="0"/>
              </a:spcAft>
              <a:buClr>
                <a:srgbClr val="FF5A33"/>
              </a:buClr>
              <a:buSzPts val="30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Đảm bảo rằng có hệ thống quản lý cấu hình phần mềm mạnh mẽ tại chỗ. Hoặc nếu không, bạn sẽ có một thời gian khó khăn theo dõi phiên bản phù hợp của từng đơn vị, đặc biệt là nếu số lượng đơn vị được tích hợp là rất lớn.</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9100" algn="l" rtl="0">
              <a:lnSpc>
                <a:spcPct val="100000"/>
              </a:lnSpc>
              <a:spcBef>
                <a:spcPts val="0"/>
              </a:spcBef>
              <a:spcAft>
                <a:spcPts val="0"/>
              </a:spcAft>
              <a:buClr>
                <a:srgbClr val="FF5A33"/>
              </a:buClr>
              <a:buSzPts val="30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Đảm bảo rằng mỗi thành phần được kiểm thử trước khi bạn bắt đầu Kiểm thử tích hợp.</a:t>
            </a:r>
            <a:endParaRPr sz="42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3" name="Google Shape;343;g115053b2453_0_466"/>
          <p:cNvSpPr txBox="1"/>
          <p:nvPr/>
        </p:nvSpPr>
        <p:spPr>
          <a:xfrm>
            <a:off x="579350" y="762150"/>
            <a:ext cx="11499900" cy="846600"/>
          </a:xfrm>
          <a:prstGeom prst="rect">
            <a:avLst/>
          </a:prstGeom>
          <a:noFill/>
          <a:ln>
            <a:noFill/>
          </a:ln>
        </p:spPr>
        <p:txBody>
          <a:bodyPr spcFirstLastPara="1" wrap="square" lIns="91425" tIns="91425" rIns="91425" bIns="91425" anchor="t" anchorCtr="0">
            <a:spAutoFit/>
          </a:bodyPr>
          <a:lstStyle/>
          <a:p>
            <a:pPr marL="342900" lvl="0" indent="-438150" algn="l" rtl="0">
              <a:lnSpc>
                <a:spcPct val="120000"/>
              </a:lnSpc>
              <a:spcBef>
                <a:spcPts val="4500"/>
              </a:spcBef>
              <a:spcAft>
                <a:spcPts val="0"/>
              </a:spcAft>
              <a:buClr>
                <a:srgbClr val="FF5A33"/>
              </a:buClr>
              <a:buSzPts val="4300"/>
              <a:buFont typeface="Quattrocento Sans" panose="020B0502050000020003"/>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Một số lưu ý trước khi thực hiện kiểm thử tích hợp</a:t>
            </a:r>
            <a:endParaRPr sz="43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 calcmode="lin" valueType="num">
                                      <p:cBhvr additive="base">
                                        <p:cTn id="7" dur="1000"/>
                                        <p:tgtEl>
                                          <p:spTgt spid="34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 calcmode="lin" valueType="num">
                                      <p:cBhvr additive="base">
                                        <p:cTn id="12" dur="1000"/>
                                        <p:tgtEl>
                                          <p:spTgt spid="34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 calcmode="lin" valueType="num">
                                      <p:cBhvr additive="base">
                                        <p:cTn id="17" dur="1000"/>
                                        <p:tgtEl>
                                          <p:spTgt spid="34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g115053b2453_0_501"/>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hệ thống</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349" name="Google Shape;349;g115053b2453_0_501"/>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50" name="Google Shape;350;g115053b2453_0_501"/>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pic>
        <p:nvPicPr>
          <p:cNvPr id="355" name="Google Shape;355;g115053b2453_0_507"/>
          <p:cNvPicPr preferRelativeResize="0"/>
          <p:nvPr/>
        </p:nvPicPr>
        <p:blipFill>
          <a:blip r:embed="rId1"/>
          <a:stretch>
            <a:fillRect/>
          </a:stretch>
        </p:blipFill>
        <p:spPr>
          <a:xfrm>
            <a:off x="2255150" y="372300"/>
            <a:ext cx="6939251" cy="6170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59" name="Shape 359"/>
        <p:cNvGrpSpPr/>
        <p:nvPr/>
      </p:nvGrpSpPr>
      <p:grpSpPr>
        <a:xfrm>
          <a:off x="0" y="0"/>
          <a:ext cx="0" cy="0"/>
          <a:chOff x="0" y="0"/>
          <a:chExt cx="0" cy="0"/>
        </a:xfrm>
      </p:grpSpPr>
      <p:sp>
        <p:nvSpPr>
          <p:cNvPr id="360" name="Google Shape;360;g115053b2453_0_51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a:t>
            </a:r>
            <a:r>
              <a:rPr lang="en-US"/>
              <a:t> testing</a:t>
            </a:r>
            <a:endParaRPr lang="en-US"/>
          </a:p>
        </p:txBody>
      </p:sp>
      <p:sp>
        <p:nvSpPr>
          <p:cNvPr id="361" name="Google Shape;361;g115053b2453_0_511"/>
          <p:cNvSpPr txBox="1"/>
          <p:nvPr/>
        </p:nvSpPr>
        <p:spPr>
          <a:xfrm>
            <a:off x="391325" y="1701675"/>
            <a:ext cx="10965300" cy="5061600"/>
          </a:xfrm>
          <a:prstGeom prst="rect">
            <a:avLst/>
          </a:prstGeom>
          <a:noFill/>
          <a:ln>
            <a:noFill/>
          </a:ln>
        </p:spPr>
        <p:txBody>
          <a:bodyPr spcFirstLastPara="1" wrap="square" lIns="91425" tIns="45700" rIns="91425" bIns="45700" anchor="t" anchorCtr="0">
            <a:noAutofit/>
          </a:bodyPr>
          <a:lstStyle/>
          <a:p>
            <a:pPr marL="742950" lvl="1" indent="-368300" algn="l" rtl="0">
              <a:spcBef>
                <a:spcPts val="2800"/>
              </a:spcBef>
              <a:spcAft>
                <a:spcPts val="0"/>
              </a:spcAft>
              <a:buClr>
                <a:srgbClr val="FF5A33"/>
              </a:buClr>
              <a:buSzPts val="3700"/>
              <a:buFont typeface="Quattrocento Sans" panose="020B0502050000020003"/>
              <a:buChar char="❖"/>
            </a:pPr>
            <a:r>
              <a:rPr lang="en-US" sz="37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hệ thống là mức kiểm thử thứ 3 trong các mức kiểm thử phần mềm được thực hiện sau Integration Testing và trước </a:t>
            </a: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Acceptance Testing</a:t>
            </a:r>
            <a:r>
              <a:rPr lang="en-US" sz="37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a:t>
            </a:r>
            <a:endParaRPr sz="37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spcBef>
                <a:spcPts val="0"/>
              </a:spcBef>
              <a:spcAft>
                <a:spcPts val="0"/>
              </a:spcAft>
              <a:buClr>
                <a:srgbClr val="FF5A33"/>
              </a:buClr>
              <a:buSzPts val="3700"/>
              <a:buFont typeface="Quattrocento Sans" panose="020B0502050000020003"/>
              <a:buChar char="❖"/>
            </a:pPr>
            <a:r>
              <a:rPr lang="en-US" sz="37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hệ thống </a:t>
            </a: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là kiểm tra lại toàn bộ hệ thống sau khi tích hợp. Nó cho phép kiểm tra sự tuân thủ của hệ thống theo yêu cầu. Loại kiểm thử này kiểm tra sự tương tác tổng thể của các thành phần. Nó liên quan đến tải, hiệu suất, độ tin cậy và kiểm tra bảo mật.</a:t>
            </a:r>
            <a:endParaRPr sz="37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62" name="Google Shape;362;g115053b2453_0_511"/>
          <p:cNvSpPr txBox="1"/>
          <p:nvPr/>
        </p:nvSpPr>
        <p:spPr>
          <a:xfrm>
            <a:off x="613350" y="901275"/>
            <a:ext cx="109653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System Testing - Kiểm thử hệ thống</a:t>
            </a:r>
            <a:endParaRPr sz="52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 calcmode="lin" valueType="num">
                                      <p:cBhvr additive="base">
                                        <p:cTn id="7" dur="1000"/>
                                        <p:tgtEl>
                                          <p:spTgt spid="36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1">
                                            <p:txEl>
                                              <p:pRg st="1" end="1"/>
                                            </p:txEl>
                                          </p:spTgt>
                                        </p:tgtEl>
                                        <p:attrNameLst>
                                          <p:attrName>style.visibility</p:attrName>
                                        </p:attrNameLst>
                                      </p:cBhvr>
                                      <p:to>
                                        <p:strVal val="visible"/>
                                      </p:to>
                                    </p:set>
                                    <p:anim calcmode="lin" valueType="num">
                                      <p:cBhvr additive="base">
                                        <p:cTn id="12" dur="1000"/>
                                        <p:tgtEl>
                                          <p:spTgt spid="36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sp>
        <p:nvSpPr>
          <p:cNvPr id="367" name="Google Shape;367;g115053b2453_0_51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368" name="Google Shape;368;g115053b2453_0_517"/>
          <p:cNvSpPr txBox="1"/>
          <p:nvPr/>
        </p:nvSpPr>
        <p:spPr>
          <a:xfrm>
            <a:off x="391325" y="898200"/>
            <a:ext cx="11311200" cy="5061600"/>
          </a:xfrm>
          <a:prstGeom prst="rect">
            <a:avLst/>
          </a:prstGeom>
          <a:noFill/>
          <a:ln>
            <a:noFill/>
          </a:ln>
        </p:spPr>
        <p:txBody>
          <a:bodyPr spcFirstLastPara="1" wrap="square" lIns="91425" tIns="45700" rIns="91425" bIns="45700" anchor="t" anchorCtr="0">
            <a:noAutofit/>
          </a:bodyPr>
          <a:lstStyle/>
          <a:p>
            <a:pPr marL="742950" lvl="1" indent="-355600" algn="l" rtl="0">
              <a:spcBef>
                <a:spcPts val="2800"/>
              </a:spcBef>
              <a:spcAft>
                <a:spcPts val="0"/>
              </a:spcAft>
              <a:buClr>
                <a:srgbClr val="FF5A33"/>
              </a:buClr>
              <a:buSzPts val="3500"/>
              <a:buFont typeface="Quattrocento Sans" panose="020B0502050000020003"/>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Kiểm thử hệ thống có thể dựa vào báo cáo phân tích rủi ro, đặc tả yêu cầu phần mềm, chức năng, quy trình nghiệp vụ, trường hợp sử dụng, hoặc đặc tả tổng quan về hành vi hệ thống, tương tác với hệ điều hành và các tài nguyên hệ thống.</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anim calcmode="lin" valueType="num">
                                      <p:cBhvr additive="base">
                                        <p:cTn id="7" dur="1000"/>
                                        <p:tgtEl>
                                          <p:spTgt spid="36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g115053b2453_0_52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374" name="Google Shape;374;g115053b2453_0_52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75" name="Google Shape;375;g115053b2453_0_528"/>
          <p:cNvPicPr preferRelativeResize="0"/>
          <p:nvPr/>
        </p:nvPicPr>
        <p:blipFill>
          <a:blip r:embed="rId1"/>
          <a:stretch>
            <a:fillRect/>
          </a:stretch>
        </p:blipFill>
        <p:spPr>
          <a:xfrm>
            <a:off x="1026838" y="2090075"/>
            <a:ext cx="10138325" cy="421089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pic>
        <p:nvPicPr>
          <p:cNvPr id="134" name="Google Shape;134;g115053b2453_0_339"/>
          <p:cNvPicPr preferRelativeResize="0"/>
          <p:nvPr/>
        </p:nvPicPr>
        <p:blipFill>
          <a:blip r:embed="rId1"/>
          <a:stretch>
            <a:fillRect/>
          </a:stretch>
        </p:blipFill>
        <p:spPr>
          <a:xfrm>
            <a:off x="2255150" y="372300"/>
            <a:ext cx="6939251" cy="6170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Google Shape;380;g115053b2453_0_53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381" name="Google Shape;381;g115053b2453_0_537"/>
          <p:cNvSpPr txBox="1"/>
          <p:nvPr/>
        </p:nvSpPr>
        <p:spPr>
          <a:xfrm>
            <a:off x="347400" y="1632100"/>
            <a:ext cx="11235000" cy="5141100"/>
          </a:xfrm>
          <a:prstGeom prst="rect">
            <a:avLst/>
          </a:prstGeom>
          <a:noFill/>
          <a:ln>
            <a:noFill/>
          </a:ln>
        </p:spPr>
        <p:txBody>
          <a:bodyPr spcFirstLastPara="1" wrap="square" lIns="91425" tIns="45700" rIns="91425" bIns="45700" anchor="t" anchorCtr="0">
            <a:normAutofit/>
          </a:bodyPr>
          <a:lstStyle/>
          <a:p>
            <a:pPr marL="742950" lvl="1" indent="-330200" algn="l" rtl="0">
              <a:lnSpc>
                <a:spcPct val="100000"/>
              </a:lnSpc>
              <a:spcBef>
                <a:spcPts val="2400"/>
              </a:spcBef>
              <a:spcAft>
                <a:spcPts val="0"/>
              </a:spcAft>
              <a:buClr>
                <a:srgbClr val="FF5A33"/>
              </a:buClr>
              <a:buSzPts val="31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Đặc tả yêu cầu hệ thống và phần mềm (chức năng và phi chức năng).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Báo cáo phân tích rủi ro trường hợp sử dụng.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Yêu cầu của người dùng.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Mô hình hành vi hệ thống.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Sơ đồ trạng thái hệ thống.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Quattrocento Sans" panose="020B0502050000020003"/>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Hướng dẫn sử dụng.</a:t>
            </a:r>
            <a:endParaRPr sz="4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82" name="Google Shape;382;g115053b2453_0_53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anim calcmode="lin" valueType="num">
                                      <p:cBhvr additive="base">
                                        <p:cTn id="7" dur="1000"/>
                                        <p:tgtEl>
                                          <p:spTgt spid="38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1">
                                            <p:txEl>
                                              <p:pRg st="1" end="1"/>
                                            </p:txEl>
                                          </p:spTgt>
                                        </p:tgtEl>
                                        <p:attrNameLst>
                                          <p:attrName>style.visibility</p:attrName>
                                        </p:attrNameLst>
                                      </p:cBhvr>
                                      <p:to>
                                        <p:strVal val="visible"/>
                                      </p:to>
                                    </p:set>
                                    <p:anim calcmode="lin" valueType="num">
                                      <p:cBhvr additive="base">
                                        <p:cTn id="12" dur="1000"/>
                                        <p:tgtEl>
                                          <p:spTgt spid="38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1">
                                            <p:txEl>
                                              <p:pRg st="2" end="2"/>
                                            </p:txEl>
                                          </p:spTgt>
                                        </p:tgtEl>
                                        <p:attrNameLst>
                                          <p:attrName>style.visibility</p:attrName>
                                        </p:attrNameLst>
                                      </p:cBhvr>
                                      <p:to>
                                        <p:strVal val="visible"/>
                                      </p:to>
                                    </p:set>
                                    <p:anim calcmode="lin" valueType="num">
                                      <p:cBhvr additive="base">
                                        <p:cTn id="17" dur="1000"/>
                                        <p:tgtEl>
                                          <p:spTgt spid="38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1">
                                            <p:txEl>
                                              <p:pRg st="3" end="3"/>
                                            </p:txEl>
                                          </p:spTgt>
                                        </p:tgtEl>
                                        <p:attrNameLst>
                                          <p:attrName>style.visibility</p:attrName>
                                        </p:attrNameLst>
                                      </p:cBhvr>
                                      <p:to>
                                        <p:strVal val="visible"/>
                                      </p:to>
                                    </p:set>
                                    <p:anim calcmode="lin" valueType="num">
                                      <p:cBhvr additive="base">
                                        <p:cTn id="22" dur="1000"/>
                                        <p:tgtEl>
                                          <p:spTgt spid="381">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81">
                                            <p:txEl>
                                              <p:pRg st="4" end="4"/>
                                            </p:txEl>
                                          </p:spTgt>
                                        </p:tgtEl>
                                        <p:attrNameLst>
                                          <p:attrName>style.visibility</p:attrName>
                                        </p:attrNameLst>
                                      </p:cBhvr>
                                      <p:to>
                                        <p:strVal val="visible"/>
                                      </p:to>
                                    </p:set>
                                    <p:anim calcmode="lin" valueType="num">
                                      <p:cBhvr additive="base">
                                        <p:cTn id="27" dur="1000"/>
                                        <p:tgtEl>
                                          <p:spTgt spid="381">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81">
                                            <p:txEl>
                                              <p:pRg st="5" end="5"/>
                                            </p:txEl>
                                          </p:spTgt>
                                        </p:tgtEl>
                                        <p:attrNameLst>
                                          <p:attrName>style.visibility</p:attrName>
                                        </p:attrNameLst>
                                      </p:cBhvr>
                                      <p:to>
                                        <p:strVal val="visible"/>
                                      </p:to>
                                    </p:set>
                                    <p:anim calcmode="lin" valueType="num">
                                      <p:cBhvr additive="base">
                                        <p:cTn id="32" dur="1000"/>
                                        <p:tgtEl>
                                          <p:spTgt spid="381">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g115053b2453_0_54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388" name="Google Shape;388;g115053b2453_0_543"/>
          <p:cNvSpPr txBox="1"/>
          <p:nvPr/>
        </p:nvSpPr>
        <p:spPr>
          <a:xfrm>
            <a:off x="347400" y="1632100"/>
            <a:ext cx="11235000" cy="5141100"/>
          </a:xfrm>
          <a:prstGeom prst="rect">
            <a:avLst/>
          </a:prstGeom>
          <a:noFill/>
          <a:ln>
            <a:noFill/>
          </a:ln>
        </p:spPr>
        <p:txBody>
          <a:bodyPr spcFirstLastPara="1" wrap="square" lIns="91425" tIns="45700" rIns="91425" bIns="45700" anchor="t" anchorCtr="0">
            <a:normAutofit/>
          </a:bodyPr>
          <a:lstStyle/>
          <a:p>
            <a:pPr marL="742950" lvl="1" indent="-368300" algn="l" rtl="0">
              <a:spcBef>
                <a:spcPts val="2400"/>
              </a:spcBef>
              <a:spcAft>
                <a:spcPts val="0"/>
              </a:spcAft>
              <a:buClr>
                <a:srgbClr val="FF5A33"/>
              </a:buClr>
              <a:buSzPts val="3700"/>
              <a:buFont typeface="Quattrocento Sans" panose="020B0502050000020003"/>
              <a:buChar char="❖"/>
            </a:pPr>
            <a:r>
              <a:rPr lang="en-US"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Phần cứng/phần mềm hệ thống.</a:t>
            </a:r>
            <a:endParaRPr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spcBef>
                <a:spcPts val="0"/>
              </a:spcBef>
              <a:spcAft>
                <a:spcPts val="0"/>
              </a:spcAft>
              <a:buClr>
                <a:srgbClr val="FF5A33"/>
              </a:buClr>
              <a:buSzPts val="3700"/>
              <a:buFont typeface="Quattrocento Sans" panose="020B0502050000020003"/>
              <a:buChar char="❖"/>
            </a:pPr>
            <a:r>
              <a:rPr lang="en-US"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Hệ điều hành.</a:t>
            </a:r>
            <a:endParaRPr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spcBef>
                <a:spcPts val="0"/>
              </a:spcBef>
              <a:spcAft>
                <a:spcPts val="0"/>
              </a:spcAft>
              <a:buClr>
                <a:srgbClr val="FF5A33"/>
              </a:buClr>
              <a:buSzPts val="3700"/>
              <a:buFont typeface="Quattrocento Sans" panose="020B0502050000020003"/>
              <a:buChar char="❖"/>
            </a:pPr>
            <a:r>
              <a:rPr lang="en-US"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Cấu hình hệ thống đang kiểm thử.</a:t>
            </a:r>
            <a:endParaRPr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spcBef>
                <a:spcPts val="0"/>
              </a:spcBef>
              <a:spcAft>
                <a:spcPts val="0"/>
              </a:spcAft>
              <a:buClr>
                <a:srgbClr val="FF5A33"/>
              </a:buClr>
              <a:buSzPts val="3700"/>
              <a:buFont typeface="Noto Sans Symbols"/>
              <a:buChar char="❖"/>
            </a:pPr>
            <a:r>
              <a:rPr lang="en-US" sz="41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Cấu hình hệ thống và dữ liệu cấu hình.</a:t>
            </a:r>
            <a:endParaRPr sz="52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89" name="Google Shape;389;g115053b2453_0_54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hệ thống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 calcmode="lin" valueType="num">
                                      <p:cBhvr additive="base">
                                        <p:cTn id="7" dur="1000"/>
                                        <p:tgtEl>
                                          <p:spTgt spid="38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 calcmode="lin" valueType="num">
                                      <p:cBhvr additive="base">
                                        <p:cTn id="12" dur="1000"/>
                                        <p:tgtEl>
                                          <p:spTgt spid="38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8">
                                            <p:txEl>
                                              <p:pRg st="2" end="2"/>
                                            </p:txEl>
                                          </p:spTgt>
                                        </p:tgtEl>
                                        <p:attrNameLst>
                                          <p:attrName>style.visibility</p:attrName>
                                        </p:attrNameLst>
                                      </p:cBhvr>
                                      <p:to>
                                        <p:strVal val="visible"/>
                                      </p:to>
                                    </p:set>
                                    <p:anim calcmode="lin" valueType="num">
                                      <p:cBhvr additive="base">
                                        <p:cTn id="17" dur="1000"/>
                                        <p:tgtEl>
                                          <p:spTgt spid="38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8">
                                            <p:txEl>
                                              <p:pRg st="3" end="3"/>
                                            </p:txEl>
                                          </p:spTgt>
                                        </p:tgtEl>
                                        <p:attrNameLst>
                                          <p:attrName>style.visibility</p:attrName>
                                        </p:attrNameLst>
                                      </p:cBhvr>
                                      <p:to>
                                        <p:strVal val="visible"/>
                                      </p:to>
                                    </p:set>
                                    <p:anim calcmode="lin" valueType="num">
                                      <p:cBhvr additive="base">
                                        <p:cTn id="22" dur="1000"/>
                                        <p:tgtEl>
                                          <p:spTgt spid="388">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93" name="Shape 393"/>
        <p:cNvGrpSpPr/>
        <p:nvPr/>
      </p:nvGrpSpPr>
      <p:grpSpPr>
        <a:xfrm>
          <a:off x="0" y="0"/>
          <a:ext cx="0" cy="0"/>
          <a:chOff x="0" y="0"/>
          <a:chExt cx="0" cy="0"/>
        </a:xfrm>
      </p:grpSpPr>
      <p:sp>
        <p:nvSpPr>
          <p:cNvPr id="394" name="Google Shape;394;g115053b2453_0_54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395" name="Google Shape;395;g115053b2453_0_549"/>
          <p:cNvSpPr txBox="1"/>
          <p:nvPr/>
        </p:nvSpPr>
        <p:spPr>
          <a:xfrm>
            <a:off x="660325" y="1660250"/>
            <a:ext cx="10922100" cy="5112900"/>
          </a:xfrm>
          <a:prstGeom prst="rect">
            <a:avLst/>
          </a:prstGeom>
          <a:noFill/>
          <a:ln>
            <a:noFill/>
          </a:ln>
        </p:spPr>
        <p:txBody>
          <a:bodyPr spcFirstLastPara="1" wrap="square" lIns="91425" tIns="45700" rIns="91425" bIns="45700" anchor="t" anchorCtr="0">
            <a:normAutofit/>
          </a:bodyPr>
          <a:lstStyle/>
          <a:p>
            <a:pPr marL="742950" lvl="1" indent="-355600" algn="l" rtl="0">
              <a:spcBef>
                <a:spcPts val="2800"/>
              </a:spcBef>
              <a:spcAft>
                <a:spcPts val="0"/>
              </a:spcAft>
              <a:buClr>
                <a:srgbClr val="FF5A33"/>
              </a:buClr>
              <a:buSzPts val="3500"/>
              <a:buFont typeface="Arial" panose="020B0604020202020204"/>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Giảm thiểu rủi ro.</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Arial" panose="020B0604020202020204"/>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Xác định các hành vi chức năng và phi chức năng của hệ thống có như được chỉ định hay không.</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Arial" panose="020B0604020202020204"/>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Xác minh rằng hệ thống đã hoàn tất và sẽ hoạt động đúng như mong đợi.</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Arial" panose="020B0604020202020204"/>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Xây dựng niềm tin vào chất lượng của toàn bộ hệ thống phát hiện lỗi.</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Arial" panose="020B0604020202020204"/>
              <a:buChar char="❖"/>
            </a:pPr>
            <a:r>
              <a:rPr lang="en-US"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Ngăn ngừa tình trạng lọt lỗi xuống lần thử nghiệm sau hoặc xuống khâu sản xuất.</a:t>
            </a:r>
            <a:endParaRPr sz="35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96" name="Google Shape;396;g115053b2453_0_54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Mục đích</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kiểm thử hệ thống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additive="base">
                                        <p:cTn id="7" dur="1000"/>
                                        <p:tgtEl>
                                          <p:spTgt spid="39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5">
                                            <p:txEl>
                                              <p:pRg st="1" end="1"/>
                                            </p:txEl>
                                          </p:spTgt>
                                        </p:tgtEl>
                                        <p:attrNameLst>
                                          <p:attrName>style.visibility</p:attrName>
                                        </p:attrNameLst>
                                      </p:cBhvr>
                                      <p:to>
                                        <p:strVal val="visible"/>
                                      </p:to>
                                    </p:set>
                                    <p:anim calcmode="lin" valueType="num">
                                      <p:cBhvr additive="base">
                                        <p:cTn id="12" dur="1000"/>
                                        <p:tgtEl>
                                          <p:spTgt spid="39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5">
                                            <p:txEl>
                                              <p:pRg st="2" end="2"/>
                                            </p:txEl>
                                          </p:spTgt>
                                        </p:tgtEl>
                                        <p:attrNameLst>
                                          <p:attrName>style.visibility</p:attrName>
                                        </p:attrNameLst>
                                      </p:cBhvr>
                                      <p:to>
                                        <p:strVal val="visible"/>
                                      </p:to>
                                    </p:set>
                                    <p:anim calcmode="lin" valueType="num">
                                      <p:cBhvr additive="base">
                                        <p:cTn id="17" dur="1000"/>
                                        <p:tgtEl>
                                          <p:spTgt spid="39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95">
                                            <p:txEl>
                                              <p:pRg st="3" end="3"/>
                                            </p:txEl>
                                          </p:spTgt>
                                        </p:tgtEl>
                                        <p:attrNameLst>
                                          <p:attrName>style.visibility</p:attrName>
                                        </p:attrNameLst>
                                      </p:cBhvr>
                                      <p:to>
                                        <p:strVal val="visible"/>
                                      </p:to>
                                    </p:set>
                                    <p:anim calcmode="lin" valueType="num">
                                      <p:cBhvr additive="base">
                                        <p:cTn id="22" dur="1000"/>
                                        <p:tgtEl>
                                          <p:spTgt spid="395">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5">
                                            <p:txEl>
                                              <p:pRg st="4" end="4"/>
                                            </p:txEl>
                                          </p:spTgt>
                                        </p:tgtEl>
                                        <p:attrNameLst>
                                          <p:attrName>style.visibility</p:attrName>
                                        </p:attrNameLst>
                                      </p:cBhvr>
                                      <p:to>
                                        <p:strVal val="visible"/>
                                      </p:to>
                                    </p:set>
                                    <p:anim calcmode="lin" valueType="num">
                                      <p:cBhvr additive="base">
                                        <p:cTn id="27" dur="1000"/>
                                        <p:tgtEl>
                                          <p:spTgt spid="395">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g115053b2453_0_55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402" name="Google Shape;402;g115053b2453_0_555"/>
          <p:cNvSpPr txBox="1"/>
          <p:nvPr/>
        </p:nvSpPr>
        <p:spPr>
          <a:xfrm>
            <a:off x="933900" y="2169650"/>
            <a:ext cx="10648200" cy="43317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0"/>
              </a:spcBef>
              <a:spcAft>
                <a:spcPts val="0"/>
              </a:spcAft>
              <a:buClr>
                <a:srgbClr val="FF5A33"/>
              </a:buClr>
              <a:buSzPts val="3900"/>
              <a:buFont typeface="Quattrocento Sans" panose="020B0502050000020003"/>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Tính toán không chính xác.</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lnSpc>
                <a:spcPct val="115000"/>
              </a:lnSpc>
              <a:spcBef>
                <a:spcPts val="0"/>
              </a:spcBef>
              <a:spcAft>
                <a:spcPts val="0"/>
              </a:spcAft>
              <a:buClr>
                <a:srgbClr val="FF5A33"/>
              </a:buClr>
              <a:buSzPts val="3900"/>
              <a:buFont typeface="Quattrocento Sans" panose="020B0502050000020003"/>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Hành vi chức năng hoặc phi chức năng không chính xác hoặc không như mong đợi của hệ thống.</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lnSpc>
                <a:spcPct val="115000"/>
              </a:lnSpc>
              <a:spcBef>
                <a:spcPts val="0"/>
              </a:spcBef>
              <a:spcAft>
                <a:spcPts val="0"/>
              </a:spcAft>
              <a:buClr>
                <a:srgbClr val="FF5A33"/>
              </a:buClr>
              <a:buSzPts val="3900"/>
              <a:buFont typeface="Quattrocento Sans" panose="020B0502050000020003"/>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Sự kiểm soát và/hoặc luồng công việc không chính xác trong hệ thống.</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03" name="Google Shape;403;g115053b2453_0_555"/>
          <p:cNvSpPr txBox="1"/>
          <p:nvPr/>
        </p:nvSpPr>
        <p:spPr>
          <a:xfrm>
            <a:off x="613350" y="762150"/>
            <a:ext cx="109653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hệ thống</a:t>
            </a:r>
            <a:endParaRPr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2">
                                            <p:txEl>
                                              <p:pRg st="2" end="2"/>
                                            </p:txEl>
                                          </p:spTgt>
                                        </p:tgtEl>
                                        <p:attrNameLst>
                                          <p:attrName>style.visibility</p:attrName>
                                        </p:attrNameLst>
                                      </p:cBhvr>
                                      <p:to>
                                        <p:strVal val="visible"/>
                                      </p:to>
                                    </p:set>
                                    <p:anim calcmode="lin" valueType="num">
                                      <p:cBhvr additive="base">
                                        <p:cTn id="17" dur="1000"/>
                                        <p:tgtEl>
                                          <p:spTgt spid="40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g115053b2453_0_56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system testing</a:t>
            </a:r>
            <a:endParaRPr lang="en-US"/>
          </a:p>
        </p:txBody>
      </p:sp>
      <p:sp>
        <p:nvSpPr>
          <p:cNvPr id="409" name="Google Shape;409;g115053b2453_0_561"/>
          <p:cNvSpPr txBox="1"/>
          <p:nvPr/>
        </p:nvSpPr>
        <p:spPr>
          <a:xfrm>
            <a:off x="510000" y="858450"/>
            <a:ext cx="11172000" cy="51411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0"/>
              </a:spcBef>
              <a:spcAft>
                <a:spcPts val="0"/>
              </a:spcAft>
              <a:buClr>
                <a:srgbClr val="FF5A33"/>
              </a:buClr>
              <a:buSzPts val="3900"/>
              <a:buFont typeface="Quattrocento Sans" panose="020B0502050000020003"/>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Không thực hiện đúng và đủ các tác vụ có chức năng đầu-cuối.</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lnSpc>
                <a:spcPct val="115000"/>
              </a:lnSpc>
              <a:spcBef>
                <a:spcPts val="0"/>
              </a:spcBef>
              <a:spcAft>
                <a:spcPts val="0"/>
              </a:spcAft>
              <a:buClr>
                <a:srgbClr val="FF5A33"/>
              </a:buClr>
              <a:buSzPts val="3900"/>
              <a:buFont typeface="Quattrocento Sans" panose="020B0502050000020003"/>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 không hoạt động một cách đúng đắn trong môi trường thực tế.</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lnSpc>
                <a:spcPct val="115000"/>
              </a:lnSpc>
              <a:spcBef>
                <a:spcPts val="0"/>
              </a:spcBef>
              <a:spcAft>
                <a:spcPts val="0"/>
              </a:spcAft>
              <a:buClr>
                <a:srgbClr val="FF5A33"/>
              </a:buClr>
              <a:buSzPts val="3900"/>
              <a:buFont typeface="Quattrocento Sans" panose="020B0502050000020003"/>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 không hoạt động đúng như được mô tả trong hướng dẫn sử dụng.</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 calcmode="lin" valueType="num">
                                      <p:cBhvr additive="base">
                                        <p:cTn id="7" dur="1000"/>
                                        <p:tgtEl>
                                          <p:spTgt spid="40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9">
                                            <p:txEl>
                                              <p:pRg st="1" end="1"/>
                                            </p:txEl>
                                          </p:spTgt>
                                        </p:tgtEl>
                                        <p:attrNameLst>
                                          <p:attrName>style.visibility</p:attrName>
                                        </p:attrNameLst>
                                      </p:cBhvr>
                                      <p:to>
                                        <p:strVal val="visible"/>
                                      </p:to>
                                    </p:set>
                                    <p:anim calcmode="lin" valueType="num">
                                      <p:cBhvr additive="base">
                                        <p:cTn id="12" dur="1000"/>
                                        <p:tgtEl>
                                          <p:spTgt spid="40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9">
                                            <p:txEl>
                                              <p:pRg st="2" end="2"/>
                                            </p:txEl>
                                          </p:spTgt>
                                        </p:tgtEl>
                                        <p:attrNameLst>
                                          <p:attrName>style.visibility</p:attrName>
                                        </p:attrNameLst>
                                      </p:cBhvr>
                                      <p:to>
                                        <p:strVal val="visible"/>
                                      </p:to>
                                    </p:set>
                                    <p:anim calcmode="lin" valueType="num">
                                      <p:cBhvr additive="base">
                                        <p:cTn id="17" dur="1000"/>
                                        <p:tgtEl>
                                          <p:spTgt spid="40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g115053b2453_0_69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Tóm tắt bài học</a:t>
            </a:r>
            <a:endParaRPr lang="en-US"/>
          </a:p>
        </p:txBody>
      </p:sp>
      <p:sp>
        <p:nvSpPr>
          <p:cNvPr id="415" name="Google Shape;415;g115053b2453_0_693"/>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416" name="Google Shape;416;g115053b2453_0_69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7" name="Google Shape;417;g115053b2453_0_69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g115053b2453_0_69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Component Testing - Kiểm thử thành phần</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Integration Testing - Kiểm thử tích hợp</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System Testing - Kiểm thử hệ thống</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19" name="Google Shape;419;g115053b2453_0_69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Tóm tắt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20" name="Google Shape;420;g115053b2453_0_693" descr="D:\Compressed\PSD Collection 2011\WP-201 copy.png"/>
          <p:cNvPicPr preferRelativeResize="0"/>
          <p:nvPr/>
        </p:nvPicPr>
        <p:blipFill rotWithShape="1">
          <a:blip r:embed="rId1"/>
          <a:srcRect/>
          <a:stretch>
            <a:fillRect/>
          </a:stretch>
        </p:blipFill>
        <p:spPr>
          <a:xfrm flipH="1">
            <a:off x="9189300" y="1095638"/>
            <a:ext cx="2782800" cy="520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g115053b2453_0_70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 bài học tiếp theo</a:t>
            </a:r>
            <a:endParaRPr lang="en-US"/>
          </a:p>
        </p:txBody>
      </p:sp>
      <p:sp>
        <p:nvSpPr>
          <p:cNvPr id="426" name="Google Shape;426;g115053b2453_0_703"/>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427" name="Google Shape;427;g115053b2453_0_7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28" name="Google Shape;428;g115053b2453_0_7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g115053b2453_0_70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Acceptance Testing - Kiểm thử chấp nhận</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Smoke Testing - Kiểm thử khói</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Sanity Testing - Kiểm thử độ tỉnh táo</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Regression Testing - Kiểm thử hồi quy</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30" name="Google Shape;430;g115053b2453_0_7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tiếp theo</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31" name="Google Shape;431;g115053b2453_0_703" descr="D:\Pictures\PNG\present.png"/>
          <p:cNvPicPr preferRelativeResize="0"/>
          <p:nvPr/>
        </p:nvPicPr>
        <p:blipFill rotWithShape="1">
          <a:blip r:embed="rId1"/>
          <a:srcRect/>
          <a:stretch>
            <a:fillRect/>
          </a:stretch>
        </p:blipFill>
        <p:spPr>
          <a:xfrm flipH="1">
            <a:off x="9469017" y="1480800"/>
            <a:ext cx="2113383" cy="489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35" name="Shape 435"/>
        <p:cNvGrpSpPr/>
        <p:nvPr/>
      </p:nvGrpSpPr>
      <p:grpSpPr>
        <a:xfrm>
          <a:off x="0" y="0"/>
          <a:ext cx="0" cy="0"/>
          <a:chOff x="0" y="0"/>
          <a:chExt cx="0" cy="0"/>
        </a:xfrm>
      </p:grpSpPr>
      <p:pic>
        <p:nvPicPr>
          <p:cNvPr id="436" name="Google Shape;436;g1144c493137_0_0"/>
          <p:cNvPicPr preferRelativeResize="0"/>
          <p:nvPr/>
        </p:nvPicPr>
        <p:blipFill rotWithShape="1">
          <a:blip r:embed="rId1"/>
          <a:srcRect/>
          <a:stretch>
            <a:fillRect/>
          </a:stretch>
        </p:blipFill>
        <p:spPr>
          <a:xfrm>
            <a:off x="-5953" y="0"/>
            <a:ext cx="12197953"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40" name="Shape 440"/>
        <p:cNvGrpSpPr/>
        <p:nvPr/>
      </p:nvGrpSpPr>
      <p:grpSpPr>
        <a:xfrm>
          <a:off x="0" y="0"/>
          <a:ext cx="0" cy="0"/>
          <a:chOff x="0" y="0"/>
          <a:chExt cx="0" cy="0"/>
        </a:xfrm>
      </p:grpSpPr>
      <p:sp>
        <p:nvSpPr>
          <p:cNvPr id="441" name="Google Shape;441;g115053b2453_0_472"/>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3: Các mức độ trong kiểm thử phần mềm</a:t>
            </a:r>
            <a:endParaRPr lang="en-US"/>
          </a:p>
        </p:txBody>
      </p:sp>
      <p:sp>
        <p:nvSpPr>
          <p:cNvPr id="442" name="Google Shape;442;g115053b2453_0_472"/>
          <p:cNvSpPr txBox="1"/>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panose="020F0502020204030204"/>
              <a:buNone/>
            </a:pPr>
            <a:r>
              <a:rPr lang="en-US"/>
              <a:t>Kiểm thử cơ bản (P2)</a:t>
            </a:r>
            <a:endParaRPr lang="en-US"/>
          </a:p>
        </p:txBody>
      </p:sp>
      <p:pic>
        <p:nvPicPr>
          <p:cNvPr id="443" name="Google Shape;443;g115053b2453_0_472"/>
          <p:cNvPicPr preferRelativeResize="0"/>
          <p:nvPr/>
        </p:nvPicPr>
        <p:blipFill rotWithShape="1">
          <a:blip r:embed="rId1"/>
          <a:srcRect/>
          <a:stretch>
            <a:fill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47" name="Shape 447"/>
        <p:cNvGrpSpPr/>
        <p:nvPr/>
      </p:nvGrpSpPr>
      <p:grpSpPr>
        <a:xfrm>
          <a:off x="0" y="0"/>
          <a:ext cx="0" cy="0"/>
          <a:chOff x="0" y="0"/>
          <a:chExt cx="0" cy="0"/>
        </a:xfrm>
      </p:grpSpPr>
      <p:sp>
        <p:nvSpPr>
          <p:cNvPr id="448" name="Google Shape;448;g115053b2453_0_48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Nội dung</a:t>
            </a:r>
            <a:endParaRPr lang="en-US"/>
          </a:p>
        </p:txBody>
      </p:sp>
      <p:pic>
        <p:nvPicPr>
          <p:cNvPr id="449" name="Google Shape;449;g115053b2453_0_486" descr="D:\Pictures\PNG\present.png"/>
          <p:cNvPicPr preferRelativeResize="0"/>
          <p:nvPr/>
        </p:nvPicPr>
        <p:blipFill rotWithShape="1">
          <a:blip r:embed="rId1"/>
          <a:srcRect/>
          <a:stretch>
            <a:fillRect/>
          </a:stretch>
        </p:blipFill>
        <p:spPr>
          <a:xfrm flipH="1">
            <a:off x="9268820" y="1017269"/>
            <a:ext cx="2313580" cy="5356860"/>
          </a:xfrm>
          <a:prstGeom prst="rect">
            <a:avLst/>
          </a:prstGeom>
          <a:noFill/>
          <a:ln>
            <a:noFill/>
          </a:ln>
        </p:spPr>
      </p:pic>
      <p:sp>
        <p:nvSpPr>
          <p:cNvPr id="450" name="Google Shape;450;g115053b2453_0_486"/>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51" name="Google Shape;451;g115053b2453_0_486"/>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52" name="Google Shape;452;g115053b2453_0_486"/>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Acceptance Testing - Kiểm thử chấp nhận</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Smoke Testing - Kiểm thử khói</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Sanity Testing - Kiểm thử độ tỉnh táo</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Regression Testing - Kiểm thử hồi quy</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53" name="Google Shape;453;g115053b2453_0_486"/>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g115053b2453_0_10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40" name="Google Shape;140;g115053b2453_0_106"/>
          <p:cNvSpPr txBox="1"/>
          <p:nvPr/>
        </p:nvSpPr>
        <p:spPr>
          <a:xfrm>
            <a:off x="617100" y="1701675"/>
            <a:ext cx="11574900" cy="48459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Hay còn gọi là Unit Testing là một mức kiểm thử đầu tiên trong kiểm thử phần mềm với mục đích để xác nhận từng thành phần của phần mềm được phát triển đúng như được thiết kế. </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Unit testing là mức test nhỏ nhất trong bất kỳ phần mềm nào. Các hàm (Function), thủ tục (Procedure), lớp (Class), hoặc các phương thức (Method) đều có thể được xem là Unit.</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1" name="Google Shape;141;g115053b2453_0_10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Component Testing - Kiểm thử thành phần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 calcmode="lin" valueType="num">
                                      <p:cBhvr additive="base">
                                        <p:cTn id="7" dur="1000"/>
                                        <p:tgtEl>
                                          <p:spTgt spid="14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 calcmode="lin" valueType="num">
                                      <p:cBhvr additive="base">
                                        <p:cTn id="12" dur="1000"/>
                                        <p:tgtEl>
                                          <p:spTgt spid="14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sp>
        <p:nvSpPr>
          <p:cNvPr id="458" name="Google Shape;458;g114513c2892_1_0"/>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chấp nhận</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459" name="Google Shape;459;g114513c2892_1_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60" name="Google Shape;460;g114513c2892_1_0"/>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pic>
        <p:nvPicPr>
          <p:cNvPr id="465" name="Google Shape;465;g114513c2892_1_6"/>
          <p:cNvPicPr preferRelativeResize="0"/>
          <p:nvPr/>
        </p:nvPicPr>
        <p:blipFill>
          <a:blip r:embed="rId1"/>
          <a:stretch>
            <a:fillRect/>
          </a:stretch>
        </p:blipFill>
        <p:spPr>
          <a:xfrm>
            <a:off x="2255150" y="372300"/>
            <a:ext cx="6939251" cy="61705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69" name="Shape 469"/>
        <p:cNvGrpSpPr/>
        <p:nvPr/>
      </p:nvGrpSpPr>
      <p:grpSpPr>
        <a:xfrm>
          <a:off x="0" y="0"/>
          <a:ext cx="0" cy="0"/>
          <a:chOff x="0" y="0"/>
          <a:chExt cx="0" cy="0"/>
        </a:xfrm>
      </p:grpSpPr>
      <p:sp>
        <p:nvSpPr>
          <p:cNvPr id="470" name="Google Shape;470;g114513c2892_1_1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471" name="Google Shape;471;g114513c2892_1_10"/>
          <p:cNvSpPr txBox="1"/>
          <p:nvPr/>
        </p:nvSpPr>
        <p:spPr>
          <a:xfrm>
            <a:off x="307975" y="1456875"/>
            <a:ext cx="11408100" cy="49749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Kiểm thử chấp nhận là mức thứ 4 được thực hiện sau khi hoàn thành kiểm thử hệ thống và trước khi đưa sản phẩm vào sử dụng chính thức.</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Kiểm thử chấp nhận chính thức liên quan đến yêu cầu và quy trình kinh doanh để xác định liệu hệ thống có đáp ứng tiêu chí chấp nhận hay không và cho phép người dùng, khách hàng hoặc tổ chức được ủy quyền khác xác định có chấp nhận hệ thống hay không.</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72" name="Google Shape;472;g114513c2892_1_10"/>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Acceptance Testing - Kiểm thử chấp nhận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 calcmode="lin" valueType="num">
                                      <p:cBhvr additive="base">
                                        <p:cTn id="7" dur="1000"/>
                                        <p:tgtEl>
                                          <p:spTgt spid="47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1">
                                            <p:txEl>
                                              <p:pRg st="1" end="1"/>
                                            </p:txEl>
                                          </p:spTgt>
                                        </p:tgtEl>
                                        <p:attrNameLst>
                                          <p:attrName>style.visibility</p:attrName>
                                        </p:attrNameLst>
                                      </p:cBhvr>
                                      <p:to>
                                        <p:strVal val="visible"/>
                                      </p:to>
                                    </p:set>
                                    <p:anim calcmode="lin" valueType="num">
                                      <p:cBhvr additive="base">
                                        <p:cTn id="12" dur="1000"/>
                                        <p:tgtEl>
                                          <p:spTgt spid="47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76" name="Shape 476"/>
        <p:cNvGrpSpPr/>
        <p:nvPr/>
      </p:nvGrpSpPr>
      <p:grpSpPr>
        <a:xfrm>
          <a:off x="0" y="0"/>
          <a:ext cx="0" cy="0"/>
          <a:chOff x="0" y="0"/>
          <a:chExt cx="0" cy="0"/>
        </a:xfrm>
      </p:grpSpPr>
      <p:sp>
        <p:nvSpPr>
          <p:cNvPr id="477" name="Google Shape;477;g114513c2892_1_1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478" name="Google Shape;478;g114513c2892_1_16"/>
          <p:cNvSpPr txBox="1"/>
          <p:nvPr/>
        </p:nvSpPr>
        <p:spPr>
          <a:xfrm>
            <a:off x="592225" y="876500"/>
            <a:ext cx="11145600" cy="5697300"/>
          </a:xfrm>
          <a:prstGeom prst="rect">
            <a:avLst/>
          </a:prstGeom>
          <a:noFill/>
          <a:ln>
            <a:noFill/>
          </a:ln>
        </p:spPr>
        <p:txBody>
          <a:bodyPr spcFirstLastPara="1" wrap="square" lIns="91425" tIns="45700" rIns="91425" bIns="45700" anchor="t" anchorCtr="0">
            <a:noAutofit/>
          </a:bodyPr>
          <a:lstStyle/>
          <a:p>
            <a:pPr marL="742950" lvl="1" indent="-342900" algn="l" rtl="0">
              <a:spcBef>
                <a:spcPts val="2800"/>
              </a:spcBef>
              <a:spcAft>
                <a:spcPts val="0"/>
              </a:spcAft>
              <a:buClr>
                <a:srgbClr val="FF5A33"/>
              </a:buClr>
              <a:buSzPts val="3300"/>
              <a:buFont typeface="Quattrocento Sans" panose="020B0502050000020003"/>
              <a:buChar char="❖"/>
            </a:pPr>
            <a:r>
              <a:rPr lang="en-US" sz="33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chấp nhận được chia thành 2 mức khác nhau</a:t>
            </a:r>
            <a:endParaRPr sz="33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11150" algn="l" rtl="0">
              <a:lnSpc>
                <a:spcPct val="115000"/>
              </a:lnSpc>
              <a:spcBef>
                <a:spcPts val="0"/>
              </a:spcBef>
              <a:spcAft>
                <a:spcPts val="0"/>
              </a:spcAft>
              <a:buClr>
                <a:srgbClr val="FF5A33"/>
              </a:buClr>
              <a:buSzPts val="3300"/>
              <a:buFont typeface="Quattrocento Sans" panose="020B0502050000020003"/>
              <a:buChar char="✓"/>
            </a:pPr>
            <a:r>
              <a:rPr lang="en-US" sz="33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Kiểm thử Alpha: được thực hiện bởi những người trong tổ chức nhưng không tham gia phát triển phần mềm.</a:t>
            </a:r>
            <a:endParaRPr sz="33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11150" algn="l" rtl="0">
              <a:lnSpc>
                <a:spcPct val="115000"/>
              </a:lnSpc>
              <a:spcBef>
                <a:spcPts val="0"/>
              </a:spcBef>
              <a:spcAft>
                <a:spcPts val="0"/>
              </a:spcAft>
              <a:buClr>
                <a:srgbClr val="FF5A33"/>
              </a:buClr>
              <a:buSzPts val="3300"/>
              <a:buFont typeface="Quattrocento Sans" panose="020B0502050000020003"/>
              <a:buChar char="✓"/>
            </a:pPr>
            <a:r>
              <a:rPr lang="en-US" sz="33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Kiểm thử Beta: được thực hiện bởi khách hàng hoặc người dùng cuối tại địa điểm của người dùng cuối.</a:t>
            </a:r>
            <a:endParaRPr sz="41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79" name="Google Shape;479;g114513c2892_1_16"/>
          <p:cNvPicPr preferRelativeResize="0"/>
          <p:nvPr/>
        </p:nvPicPr>
        <p:blipFill>
          <a:blip r:embed="rId1"/>
          <a:stretch>
            <a:fillRect/>
          </a:stretch>
        </p:blipFill>
        <p:spPr>
          <a:xfrm>
            <a:off x="1820625" y="3801600"/>
            <a:ext cx="9092400" cy="2432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anim calcmode="lin" valueType="num">
                                      <p:cBhvr additive="base">
                                        <p:cTn id="7" dur="1000"/>
                                        <p:tgtEl>
                                          <p:spTgt spid="47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8">
                                            <p:txEl>
                                              <p:pRg st="1" end="1"/>
                                            </p:txEl>
                                          </p:spTgt>
                                        </p:tgtEl>
                                        <p:attrNameLst>
                                          <p:attrName>style.visibility</p:attrName>
                                        </p:attrNameLst>
                                      </p:cBhvr>
                                      <p:to>
                                        <p:strVal val="visible"/>
                                      </p:to>
                                    </p:set>
                                    <p:anim calcmode="lin" valueType="num">
                                      <p:cBhvr additive="base">
                                        <p:cTn id="12" dur="1000"/>
                                        <p:tgtEl>
                                          <p:spTgt spid="47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8">
                                            <p:txEl>
                                              <p:pRg st="2" end="2"/>
                                            </p:txEl>
                                          </p:spTgt>
                                        </p:tgtEl>
                                        <p:attrNameLst>
                                          <p:attrName>style.visibility</p:attrName>
                                        </p:attrNameLst>
                                      </p:cBhvr>
                                      <p:to>
                                        <p:strVal val="visible"/>
                                      </p:to>
                                    </p:set>
                                    <p:anim calcmode="lin" valueType="num">
                                      <p:cBhvr additive="base">
                                        <p:cTn id="17" dur="1000"/>
                                        <p:tgtEl>
                                          <p:spTgt spid="47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83" name="Shape 483"/>
        <p:cNvGrpSpPr/>
        <p:nvPr/>
      </p:nvGrpSpPr>
      <p:grpSpPr>
        <a:xfrm>
          <a:off x="0" y="0"/>
          <a:ext cx="0" cy="0"/>
          <a:chOff x="0" y="0"/>
          <a:chExt cx="0" cy="0"/>
        </a:xfrm>
      </p:grpSpPr>
      <p:sp>
        <p:nvSpPr>
          <p:cNvPr id="484" name="Google Shape;484;g114513c2892_1_2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485" name="Google Shape;485;g114513c2892_1_22"/>
          <p:cNvSpPr txBox="1"/>
          <p:nvPr/>
        </p:nvSpPr>
        <p:spPr>
          <a:xfrm>
            <a:off x="613350" y="8050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chấp nhận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86" name="Google Shape;486;g114513c2892_1_22" descr="Acceptance Testing là gì? "/>
          <p:cNvPicPr preferRelativeResize="0"/>
          <p:nvPr/>
        </p:nvPicPr>
        <p:blipFill>
          <a:blip r:embed="rId1"/>
          <a:stretch>
            <a:fillRect/>
          </a:stretch>
        </p:blipFill>
        <p:spPr>
          <a:xfrm>
            <a:off x="6264275" y="3330475"/>
            <a:ext cx="4591749" cy="3527525"/>
          </a:xfrm>
          <a:prstGeom prst="rect">
            <a:avLst/>
          </a:prstGeom>
          <a:noFill/>
          <a:ln>
            <a:noFill/>
          </a:ln>
        </p:spPr>
      </p:pic>
      <p:pic>
        <p:nvPicPr>
          <p:cNvPr id="487" name="Google Shape;487;g114513c2892_1_22" descr="Vai trò của kiểm thử chấp nhận"/>
          <p:cNvPicPr preferRelativeResize="0"/>
          <p:nvPr/>
        </p:nvPicPr>
        <p:blipFill>
          <a:blip r:embed="rId2"/>
          <a:stretch>
            <a:fillRect/>
          </a:stretch>
        </p:blipFill>
        <p:spPr>
          <a:xfrm>
            <a:off x="1198675" y="3330475"/>
            <a:ext cx="4897326" cy="3527525"/>
          </a:xfrm>
          <a:prstGeom prst="rect">
            <a:avLst/>
          </a:prstGeom>
          <a:noFill/>
          <a:ln>
            <a:noFill/>
          </a:ln>
        </p:spPr>
      </p:pic>
      <p:sp>
        <p:nvSpPr>
          <p:cNvPr id="488" name="Google Shape;488;g114513c2892_1_22"/>
          <p:cNvSpPr txBox="1"/>
          <p:nvPr/>
        </p:nvSpPr>
        <p:spPr>
          <a:xfrm>
            <a:off x="798400" y="1458900"/>
            <a:ext cx="108801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solidFill>
                  <a:schemeClr val="dk1"/>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Phần mềm xuất sắc vượt qua các phép kiểm thử về chức năng thực hiện bởi nhóm thực hiện dự án, nhưng khách hàng khi kiểm thử sau cùng vẫn thất vọng vì bố cục màn hình nghèo nàn, thao tác không tự nhiên, không theo tập quán sử dụng của khách hàng…</a:t>
            </a:r>
            <a:endParaRPr sz="33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g114513c2892_1_3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494" name="Google Shape;494;g114513c2892_1_30"/>
          <p:cNvSpPr txBox="1"/>
          <p:nvPr/>
        </p:nvSpPr>
        <p:spPr>
          <a:xfrm>
            <a:off x="347400" y="1632100"/>
            <a:ext cx="11085900" cy="51573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Alpha testing là một dạng của Acceptance testing.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Được gọi là Alpha vì nó được thực hiện sớm, gần cuối của sự phát triển của phần mềm, và trước khi thử nghiệm Beta.</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Alpha testing </a:t>
            </a:r>
            <a:r>
              <a:rPr lang="en-US" sz="3600">
                <a:latin typeface="Quattrocento Sans" panose="020B0502050000020003"/>
                <a:ea typeface="Quattrocento Sans" panose="020B0502050000020003"/>
                <a:cs typeface="Quattrocento Sans" panose="020B0502050000020003"/>
                <a:sym typeface="Quattrocento Sans" panose="020B0502050000020003"/>
              </a:rPr>
              <a:t>thực hiện để xác định tất cả các vấn đề/ lỗi có thể xảy ra trước khi phát hành sản phẩm đến tay người dùng.</a:t>
            </a:r>
            <a:endParaRPr sz="44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95" name="Google Shape;495;g114513c2892_1_30"/>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Giới thiệu về phương pháp kiểm thử Alpha</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4">
                                            <p:txEl>
                                              <p:pRg st="1" end="1"/>
                                            </p:txEl>
                                          </p:spTgt>
                                        </p:tgtEl>
                                        <p:attrNameLst>
                                          <p:attrName>style.visibility</p:attrName>
                                        </p:attrNameLst>
                                      </p:cBhvr>
                                      <p:to>
                                        <p:strVal val="visible"/>
                                      </p:to>
                                    </p:set>
                                    <p:anim calcmode="lin" valueType="num">
                                      <p:cBhvr additive="base">
                                        <p:cTn id="12" dur="1000"/>
                                        <p:tgtEl>
                                          <p:spTgt spid="49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4">
                                            <p:txEl>
                                              <p:pRg st="2" end="2"/>
                                            </p:txEl>
                                          </p:spTgt>
                                        </p:tgtEl>
                                        <p:attrNameLst>
                                          <p:attrName>style.visibility</p:attrName>
                                        </p:attrNameLst>
                                      </p:cBhvr>
                                      <p:to>
                                        <p:strVal val="visible"/>
                                      </p:to>
                                    </p:set>
                                    <p:anim calcmode="lin" valueType="num">
                                      <p:cBhvr additive="base">
                                        <p:cTn id="17" dur="1000"/>
                                        <p:tgtEl>
                                          <p:spTgt spid="49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99" name="Shape 499"/>
        <p:cNvGrpSpPr/>
        <p:nvPr/>
      </p:nvGrpSpPr>
      <p:grpSpPr>
        <a:xfrm>
          <a:off x="0" y="0"/>
          <a:ext cx="0" cy="0"/>
          <a:chOff x="0" y="0"/>
          <a:chExt cx="0" cy="0"/>
        </a:xfrm>
      </p:grpSpPr>
      <p:sp>
        <p:nvSpPr>
          <p:cNvPr id="500" name="Google Shape;500;g114513c2892_1_9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01" name="Google Shape;501;g114513c2892_1_92"/>
          <p:cNvSpPr txBox="1"/>
          <p:nvPr/>
        </p:nvSpPr>
        <p:spPr>
          <a:xfrm>
            <a:off x="478500" y="850350"/>
            <a:ext cx="11235000" cy="51573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Trọng tâm của việc kiểm thử Alpha là để người dùng thực tế trải nghiệm sản phẩm.</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Alpha testing được thực hiện trong môi trường lab và thường các tester là nhân viên nội bộ của tổ chức, công ty.</a:t>
            </a:r>
            <a:endParaRPr sz="44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
                                            <p:txEl>
                                              <p:pRg st="0" end="0"/>
                                            </p:txEl>
                                          </p:spTgt>
                                        </p:tgtEl>
                                        <p:attrNameLst>
                                          <p:attrName>style.visibility</p:attrName>
                                        </p:attrNameLst>
                                      </p:cBhvr>
                                      <p:to>
                                        <p:strVal val="visible"/>
                                      </p:to>
                                    </p:set>
                                    <p:anim calcmode="lin" valueType="num">
                                      <p:cBhvr additive="base">
                                        <p:cTn id="7" dur="1000"/>
                                        <p:tgtEl>
                                          <p:spTgt spid="50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1">
                                            <p:txEl>
                                              <p:pRg st="1" end="1"/>
                                            </p:txEl>
                                          </p:spTgt>
                                        </p:tgtEl>
                                        <p:attrNameLst>
                                          <p:attrName>style.visibility</p:attrName>
                                        </p:attrNameLst>
                                      </p:cBhvr>
                                      <p:to>
                                        <p:strVal val="visible"/>
                                      </p:to>
                                    </p:set>
                                    <p:anim calcmode="lin" valueType="num">
                                      <p:cBhvr additive="base">
                                        <p:cTn id="12" dur="1000"/>
                                        <p:tgtEl>
                                          <p:spTgt spid="50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05" name="Shape 505"/>
        <p:cNvGrpSpPr/>
        <p:nvPr/>
      </p:nvGrpSpPr>
      <p:grpSpPr>
        <a:xfrm>
          <a:off x="0" y="0"/>
          <a:ext cx="0" cy="0"/>
          <a:chOff x="0" y="0"/>
          <a:chExt cx="0" cy="0"/>
        </a:xfrm>
      </p:grpSpPr>
      <p:sp>
        <p:nvSpPr>
          <p:cNvPr id="506" name="Google Shape;506;g114513c2892_1_3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07" name="Google Shape;507;g114513c2892_1_36"/>
          <p:cNvSpPr txBox="1"/>
          <p:nvPr/>
        </p:nvSpPr>
        <p:spPr>
          <a:xfrm>
            <a:off x="347400" y="1632100"/>
            <a:ext cx="11235000" cy="515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08" name="Google Shape;508;g114513c2892_1_36"/>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tham gia kiểm thử Alpha</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509" name="Google Shape;509;g114513c2892_1_36"/>
          <p:cNvPicPr preferRelativeResize="0"/>
          <p:nvPr/>
        </p:nvPicPr>
        <p:blipFill>
          <a:blip r:embed="rId1"/>
          <a:stretch>
            <a:fillRect/>
          </a:stretch>
        </p:blipFill>
        <p:spPr>
          <a:xfrm>
            <a:off x="544850" y="1632100"/>
            <a:ext cx="5839376" cy="4866150"/>
          </a:xfrm>
          <a:prstGeom prst="rect">
            <a:avLst/>
          </a:prstGeom>
          <a:noFill/>
          <a:ln>
            <a:noFill/>
          </a:ln>
        </p:spPr>
      </p:pic>
      <p:pic>
        <p:nvPicPr>
          <p:cNvPr id="510" name="Google Shape;510;g114513c2892_1_36"/>
          <p:cNvPicPr preferRelativeResize="0"/>
          <p:nvPr/>
        </p:nvPicPr>
        <p:blipFill>
          <a:blip r:embed="rId2"/>
          <a:stretch>
            <a:fillRect/>
          </a:stretch>
        </p:blipFill>
        <p:spPr>
          <a:xfrm>
            <a:off x="6214425" y="2646875"/>
            <a:ext cx="5547224" cy="3040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anim calcmode="lin" valueType="num">
                                      <p:cBhvr additive="base">
                                        <p:cTn id="7" dur="1000"/>
                                        <p:tgtEl>
                                          <p:spTgt spid="50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g114513c2892_1_4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16" name="Google Shape;516;g114513c2892_1_44"/>
          <p:cNvSpPr txBox="1"/>
          <p:nvPr/>
        </p:nvSpPr>
        <p:spPr>
          <a:xfrm>
            <a:off x="347400" y="1632100"/>
            <a:ext cx="11235000" cy="51573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Beta testing là một dạng của Acceptance testing và thực hiện bởi người dùng ngoài đội dự án phát triển.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Phiên bản beta của phần mềm chỉ được phát hành/công bố cho một số lượng hạn chế người dùng cuối để lấy thông tin phản hồi về chất lượng sản phẩm. </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Beta testing làm giảm nguy cơ thất bại của sản phẩm và tăng độ tin tưởng vào chất lượng của nó thông qua các ý kiến nhận xét, đánh giá từ khách hàng. </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17" name="Google Shape;517;g114513c2892_1_44"/>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Giới thiệu về phương pháp kiểm thử Beta</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6">
                                            <p:txEl>
                                              <p:pRg st="0" end="0"/>
                                            </p:txEl>
                                          </p:spTgt>
                                        </p:tgtEl>
                                        <p:attrNameLst>
                                          <p:attrName>style.visibility</p:attrName>
                                        </p:attrNameLst>
                                      </p:cBhvr>
                                      <p:to>
                                        <p:strVal val="visible"/>
                                      </p:to>
                                    </p:set>
                                    <p:anim calcmode="lin" valueType="num">
                                      <p:cBhvr additive="base">
                                        <p:cTn id="7" dur="1000"/>
                                        <p:tgtEl>
                                          <p:spTgt spid="51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6">
                                            <p:txEl>
                                              <p:pRg st="1" end="1"/>
                                            </p:txEl>
                                          </p:spTgt>
                                        </p:tgtEl>
                                        <p:attrNameLst>
                                          <p:attrName>style.visibility</p:attrName>
                                        </p:attrNameLst>
                                      </p:cBhvr>
                                      <p:to>
                                        <p:strVal val="visible"/>
                                      </p:to>
                                    </p:set>
                                    <p:anim calcmode="lin" valueType="num">
                                      <p:cBhvr additive="base">
                                        <p:cTn id="12" dur="1000"/>
                                        <p:tgtEl>
                                          <p:spTgt spid="51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6">
                                            <p:txEl>
                                              <p:pRg st="2" end="2"/>
                                            </p:txEl>
                                          </p:spTgt>
                                        </p:tgtEl>
                                        <p:attrNameLst>
                                          <p:attrName>style.visibility</p:attrName>
                                        </p:attrNameLst>
                                      </p:cBhvr>
                                      <p:to>
                                        <p:strVal val="visible"/>
                                      </p:to>
                                    </p:set>
                                    <p:anim calcmode="lin" valueType="num">
                                      <p:cBhvr additive="base">
                                        <p:cTn id="17" dur="1000"/>
                                        <p:tgtEl>
                                          <p:spTgt spid="51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521" name="Shape 521"/>
        <p:cNvGrpSpPr/>
        <p:nvPr/>
      </p:nvGrpSpPr>
      <p:grpSpPr>
        <a:xfrm>
          <a:off x="0" y="0"/>
          <a:ext cx="0" cy="0"/>
          <a:chOff x="0" y="0"/>
          <a:chExt cx="0" cy="0"/>
        </a:xfrm>
      </p:grpSpPr>
      <p:sp>
        <p:nvSpPr>
          <p:cNvPr id="522" name="Google Shape;522;g114513c2892_1_9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23" name="Google Shape;523;g114513c2892_1_98"/>
          <p:cNvSpPr txBox="1"/>
          <p:nvPr/>
        </p:nvSpPr>
        <p:spPr>
          <a:xfrm>
            <a:off x="478500" y="850350"/>
            <a:ext cx="11235000" cy="5157300"/>
          </a:xfrm>
          <a:prstGeom prst="rect">
            <a:avLst/>
          </a:prstGeom>
          <a:noFill/>
          <a:ln>
            <a:noFill/>
          </a:ln>
        </p:spPr>
        <p:txBody>
          <a:bodyPr spcFirstLastPara="1" wrap="square" lIns="91425" tIns="45700" rIns="91425" bIns="45700" anchor="t" anchorCtr="0">
            <a:noAutofit/>
          </a:bodyPr>
          <a:lstStyle/>
          <a:p>
            <a:pPr marL="742950" lvl="1" indent="-368300" algn="l" rtl="0">
              <a:spcBef>
                <a:spcPts val="0"/>
              </a:spcBef>
              <a:spcAft>
                <a:spcPts val="0"/>
              </a:spcAft>
              <a:buClr>
                <a:srgbClr val="FF5A33"/>
              </a:buClr>
              <a:buSzPts val="3700"/>
              <a:buFont typeface="Quattrocento Sans" panose="020B0502050000020003"/>
              <a:buChar char="❖"/>
            </a:pPr>
            <a:r>
              <a:rPr lang="en-US" sz="3700">
                <a:latin typeface="Quattrocento Sans" panose="020B0502050000020003"/>
                <a:ea typeface="Quattrocento Sans" panose="020B0502050000020003"/>
                <a:cs typeface="Quattrocento Sans" panose="020B0502050000020003"/>
                <a:sym typeface="Quattrocento Sans" panose="020B0502050000020003"/>
              </a:rPr>
              <a:t>Beta testing là bước kiểm tra cuối cùng trước khi chuyển một phần mềm đến tay khách hàng. </a:t>
            </a:r>
            <a:endParaRPr sz="37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spcBef>
                <a:spcPts val="0"/>
              </a:spcBef>
              <a:spcAft>
                <a:spcPts val="0"/>
              </a:spcAft>
              <a:buClr>
                <a:srgbClr val="FF5A33"/>
              </a:buClr>
              <a:buSzPts val="3700"/>
              <a:buFont typeface="Quattrocento Sans" panose="020B0502050000020003"/>
              <a:buChar char="❖"/>
            </a:pPr>
            <a:r>
              <a:rPr lang="en-US" sz="3700">
                <a:latin typeface="Quattrocento Sans" panose="020B0502050000020003"/>
                <a:ea typeface="Quattrocento Sans" panose="020B0502050000020003"/>
                <a:cs typeface="Quattrocento Sans" panose="020B0502050000020003"/>
                <a:sym typeface="Quattrocento Sans" panose="020B0502050000020003"/>
              </a:rPr>
              <a:t>Lợi thế lớn nhất của beta test là phản hồi trực tiếp từ phía người dùng cuối, nó giúp kiểm tra phần mềm trong môi trường thực tế.</a:t>
            </a:r>
            <a:endParaRPr sz="37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g115053b2453_0_21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47" name="Google Shape;147;g115053b2453_0_217"/>
          <p:cNvSpPr txBox="1"/>
          <p:nvPr/>
        </p:nvSpPr>
        <p:spPr>
          <a:xfrm>
            <a:off x="617100" y="890800"/>
            <a:ext cx="11574900" cy="5967300"/>
          </a:xfrm>
          <a:prstGeom prst="rect">
            <a:avLst/>
          </a:prstGeom>
          <a:noFill/>
          <a:ln>
            <a:noFill/>
          </a:ln>
        </p:spPr>
        <p:txBody>
          <a:bodyPr spcFirstLastPara="1" wrap="square" lIns="91425" tIns="45700" rIns="91425" bIns="45700" anchor="t" anchorCtr="0">
            <a:normAutofit/>
          </a:bodyPr>
          <a:lstStyle/>
          <a:p>
            <a:pPr marL="742950" lvl="1" indent="-387350" algn="l" rtl="0">
              <a:spcBef>
                <a:spcPts val="480"/>
              </a:spcBef>
              <a:spcAft>
                <a:spcPts val="0"/>
              </a:spcAft>
              <a:buClr>
                <a:srgbClr val="FF5A33"/>
              </a:buClr>
              <a:buSzPts val="4000"/>
              <a:buFont typeface="Quattrocento Sans" panose="020B0502050000020003"/>
              <a:buChar char="❖"/>
            </a:pPr>
            <a:r>
              <a:rPr lang="en-US"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Unit Testing d</a:t>
            </a:r>
            <a:r>
              <a:rPr lang="en-US"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o lập trình viên thực hiện. </a:t>
            </a:r>
            <a:endParaRPr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7350" algn="l" rtl="0">
              <a:spcBef>
                <a:spcPts val="480"/>
              </a:spcBef>
              <a:spcAft>
                <a:spcPts val="0"/>
              </a:spcAft>
              <a:buClr>
                <a:srgbClr val="FF5A33"/>
              </a:buClr>
              <a:buSzPts val="4000"/>
              <a:buFont typeface="Quattrocento Sans" panose="020B0502050000020003"/>
              <a:buChar char="❖"/>
            </a:pPr>
            <a:r>
              <a:rPr lang="en-US"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Unit Testing nên được thực hiện càng sớm càng tốt trong giai đoạn viết code và xuyên suốt quá trình phát triển phần mềm.</a:t>
            </a:r>
            <a:endParaRPr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 calcmode="lin" valueType="num">
                                      <p:cBhvr additive="base">
                                        <p:cTn id="7" dur="1000"/>
                                        <p:tgtEl>
                                          <p:spTgt spid="14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7">
                                            <p:txEl>
                                              <p:pRg st="1" end="1"/>
                                            </p:txEl>
                                          </p:spTgt>
                                        </p:tgtEl>
                                        <p:attrNameLst>
                                          <p:attrName>style.visibility</p:attrName>
                                        </p:attrNameLst>
                                      </p:cBhvr>
                                      <p:to>
                                        <p:strVal val="visible"/>
                                      </p:to>
                                    </p:set>
                                    <p:anim calcmode="lin" valueType="num">
                                      <p:cBhvr additive="base">
                                        <p:cTn id="12" dur="1000"/>
                                        <p:tgtEl>
                                          <p:spTgt spid="14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527" name="Shape 527"/>
        <p:cNvGrpSpPr/>
        <p:nvPr/>
      </p:nvGrpSpPr>
      <p:grpSpPr>
        <a:xfrm>
          <a:off x="0" y="0"/>
          <a:ext cx="0" cy="0"/>
          <a:chOff x="0" y="0"/>
          <a:chExt cx="0" cy="0"/>
        </a:xfrm>
      </p:grpSpPr>
      <p:sp>
        <p:nvSpPr>
          <p:cNvPr id="528" name="Google Shape;528;g114513c2892_1_5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29" name="Google Shape;529;g114513c2892_1_50"/>
          <p:cNvSpPr txBox="1"/>
          <p:nvPr/>
        </p:nvSpPr>
        <p:spPr>
          <a:xfrm>
            <a:off x="347400" y="1632100"/>
            <a:ext cx="11235000" cy="515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35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30" name="Google Shape;530;g114513c2892_1_50"/>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tham gia kiểm thử Beta</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531" name="Google Shape;531;g114513c2892_1_50"/>
          <p:cNvPicPr preferRelativeResize="0"/>
          <p:nvPr/>
        </p:nvPicPr>
        <p:blipFill>
          <a:blip r:embed="rId1"/>
          <a:stretch>
            <a:fillRect/>
          </a:stretch>
        </p:blipFill>
        <p:spPr>
          <a:xfrm>
            <a:off x="2022000" y="2051175"/>
            <a:ext cx="7619300" cy="3871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 calcmode="lin" valueType="num">
                                      <p:cBhvr additive="base">
                                        <p:cTn id="7" dur="1000"/>
                                        <p:tgtEl>
                                          <p:spTgt spid="52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535" name="Shape 535"/>
        <p:cNvGrpSpPr/>
        <p:nvPr/>
      </p:nvGrpSpPr>
      <p:grpSpPr>
        <a:xfrm>
          <a:off x="0" y="0"/>
          <a:ext cx="0" cy="0"/>
          <a:chOff x="0" y="0"/>
          <a:chExt cx="0" cy="0"/>
        </a:xfrm>
      </p:grpSpPr>
      <p:sp>
        <p:nvSpPr>
          <p:cNvPr id="536" name="Google Shape;536;g114513c2892_1_5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37" name="Google Shape;537;g114513c2892_1_57"/>
          <p:cNvSpPr txBox="1"/>
          <p:nvPr/>
        </p:nvSpPr>
        <p:spPr>
          <a:xfrm>
            <a:off x="347400" y="1632100"/>
            <a:ext cx="11235000" cy="5141100"/>
          </a:xfrm>
          <a:prstGeom prst="rect">
            <a:avLst/>
          </a:prstGeom>
          <a:noFill/>
          <a:ln>
            <a:noFill/>
          </a:ln>
        </p:spPr>
        <p:txBody>
          <a:bodyPr spcFirstLastPara="1" wrap="square" lIns="91425" tIns="45700" rIns="91425" bIns="45700" anchor="t" anchorCtr="0">
            <a:normAutofit/>
          </a:bodyPr>
          <a:lstStyle/>
          <a:p>
            <a:pPr marL="742950" lvl="1" indent="-342900" algn="l" rtl="0">
              <a:spcBef>
                <a:spcPts val="240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Quy trình nghiệp vụ</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Yêu cầu của người dùng hoặc yêu cầu nghiệp vụ  quy định, hợp đồng pháp lý và tiêu chuẩn</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Trường hợp sử dụng</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Yêu cầu hệ thống</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Tài liệu người dùng hoặc hệ thống</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Thủ tục cài đặt</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Báo cáo phân tích rủi ro</a:t>
            </a:r>
            <a:endParaRPr sz="4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38" name="Google Shape;538;g114513c2892_1_5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kiểm thử chấp nhận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7">
                                            <p:txEl>
                                              <p:pRg st="0" end="0"/>
                                            </p:txEl>
                                          </p:spTgt>
                                        </p:tgtEl>
                                        <p:attrNameLst>
                                          <p:attrName>style.visibility</p:attrName>
                                        </p:attrNameLst>
                                      </p:cBhvr>
                                      <p:to>
                                        <p:strVal val="visible"/>
                                      </p:to>
                                    </p:set>
                                    <p:anim calcmode="lin" valueType="num">
                                      <p:cBhvr additive="base">
                                        <p:cTn id="7" dur="1000"/>
                                        <p:tgtEl>
                                          <p:spTgt spid="53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7">
                                            <p:txEl>
                                              <p:pRg st="1" end="1"/>
                                            </p:txEl>
                                          </p:spTgt>
                                        </p:tgtEl>
                                        <p:attrNameLst>
                                          <p:attrName>style.visibility</p:attrName>
                                        </p:attrNameLst>
                                      </p:cBhvr>
                                      <p:to>
                                        <p:strVal val="visible"/>
                                      </p:to>
                                    </p:set>
                                    <p:anim calcmode="lin" valueType="num">
                                      <p:cBhvr additive="base">
                                        <p:cTn id="12" dur="1000"/>
                                        <p:tgtEl>
                                          <p:spTgt spid="53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37">
                                            <p:txEl>
                                              <p:pRg st="2" end="2"/>
                                            </p:txEl>
                                          </p:spTgt>
                                        </p:tgtEl>
                                        <p:attrNameLst>
                                          <p:attrName>style.visibility</p:attrName>
                                        </p:attrNameLst>
                                      </p:cBhvr>
                                      <p:to>
                                        <p:strVal val="visible"/>
                                      </p:to>
                                    </p:set>
                                    <p:anim calcmode="lin" valueType="num">
                                      <p:cBhvr additive="base">
                                        <p:cTn id="17" dur="1000"/>
                                        <p:tgtEl>
                                          <p:spTgt spid="53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37">
                                            <p:txEl>
                                              <p:pRg st="3" end="3"/>
                                            </p:txEl>
                                          </p:spTgt>
                                        </p:tgtEl>
                                        <p:attrNameLst>
                                          <p:attrName>style.visibility</p:attrName>
                                        </p:attrNameLst>
                                      </p:cBhvr>
                                      <p:to>
                                        <p:strVal val="visible"/>
                                      </p:to>
                                    </p:set>
                                    <p:anim calcmode="lin" valueType="num">
                                      <p:cBhvr additive="base">
                                        <p:cTn id="22" dur="1000"/>
                                        <p:tgtEl>
                                          <p:spTgt spid="537">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37">
                                            <p:txEl>
                                              <p:pRg st="4" end="4"/>
                                            </p:txEl>
                                          </p:spTgt>
                                        </p:tgtEl>
                                        <p:attrNameLst>
                                          <p:attrName>style.visibility</p:attrName>
                                        </p:attrNameLst>
                                      </p:cBhvr>
                                      <p:to>
                                        <p:strVal val="visible"/>
                                      </p:to>
                                    </p:set>
                                    <p:anim calcmode="lin" valueType="num">
                                      <p:cBhvr additive="base">
                                        <p:cTn id="27" dur="1000"/>
                                        <p:tgtEl>
                                          <p:spTgt spid="537">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37">
                                            <p:txEl>
                                              <p:pRg st="5" end="5"/>
                                            </p:txEl>
                                          </p:spTgt>
                                        </p:tgtEl>
                                        <p:attrNameLst>
                                          <p:attrName>style.visibility</p:attrName>
                                        </p:attrNameLst>
                                      </p:cBhvr>
                                      <p:to>
                                        <p:strVal val="visible"/>
                                      </p:to>
                                    </p:set>
                                    <p:anim calcmode="lin" valueType="num">
                                      <p:cBhvr additive="base">
                                        <p:cTn id="32" dur="1000"/>
                                        <p:tgtEl>
                                          <p:spTgt spid="537">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37">
                                            <p:txEl>
                                              <p:pRg st="6" end="6"/>
                                            </p:txEl>
                                          </p:spTgt>
                                        </p:tgtEl>
                                        <p:attrNameLst>
                                          <p:attrName>style.visibility</p:attrName>
                                        </p:attrNameLst>
                                      </p:cBhvr>
                                      <p:to>
                                        <p:strVal val="visible"/>
                                      </p:to>
                                    </p:set>
                                    <p:anim calcmode="lin" valueType="num">
                                      <p:cBhvr additive="base">
                                        <p:cTn id="37" dur="1000"/>
                                        <p:tgtEl>
                                          <p:spTgt spid="537">
                                            <p:txEl>
                                              <p:pRg st="6" end="6"/>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542" name="Shape 542"/>
        <p:cNvGrpSpPr/>
        <p:nvPr/>
      </p:nvGrpSpPr>
      <p:grpSpPr>
        <a:xfrm>
          <a:off x="0" y="0"/>
          <a:ext cx="0" cy="0"/>
          <a:chOff x="0" y="0"/>
          <a:chExt cx="0" cy="0"/>
        </a:xfrm>
      </p:grpSpPr>
      <p:sp>
        <p:nvSpPr>
          <p:cNvPr id="543" name="Google Shape;543;g114513c2892_1_6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44" name="Google Shape;544;g114513c2892_1_63"/>
          <p:cNvSpPr txBox="1"/>
          <p:nvPr/>
        </p:nvSpPr>
        <p:spPr>
          <a:xfrm>
            <a:off x="617100" y="1632100"/>
            <a:ext cx="10965300" cy="5141100"/>
          </a:xfrm>
          <a:prstGeom prst="rect">
            <a:avLst/>
          </a:prstGeom>
          <a:noFill/>
          <a:ln>
            <a:noFill/>
          </a:ln>
        </p:spPr>
        <p:txBody>
          <a:bodyPr spcFirstLastPara="1" wrap="square" lIns="91425" tIns="45700" rIns="91425" bIns="45700" anchor="t" anchorCtr="0">
            <a:noAutofit/>
          </a:bodyPr>
          <a:lstStyle/>
          <a:p>
            <a:pPr marL="742950" lvl="1" indent="-349250" algn="l" rtl="0">
              <a:spcBef>
                <a:spcPts val="240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 đang kiểm thử</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Cấu hình hệ thống và dữ liệu cấu hình</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Quy trình nghiệp vụ cho một hệ thống tích hợp đầy đủ</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Hệ thống khôi phục và hot site (để kiểm thử tính liên tục của nghiệp vụ và phục hồi sau thảm họa)</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Quy trình vận hành và bảo trì</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Báo cáo</a:t>
            </a:r>
            <a:endParaRPr sz="4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45" name="Google Shape;545;g114513c2892_1_6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chấp nhận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4">
                                            <p:txEl>
                                              <p:pRg st="0" end="0"/>
                                            </p:txEl>
                                          </p:spTgt>
                                        </p:tgtEl>
                                        <p:attrNameLst>
                                          <p:attrName>style.visibility</p:attrName>
                                        </p:attrNameLst>
                                      </p:cBhvr>
                                      <p:to>
                                        <p:strVal val="visible"/>
                                      </p:to>
                                    </p:set>
                                    <p:anim calcmode="lin" valueType="num">
                                      <p:cBhvr additive="base">
                                        <p:cTn id="7" dur="1000"/>
                                        <p:tgtEl>
                                          <p:spTgt spid="54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44">
                                            <p:txEl>
                                              <p:pRg st="1" end="1"/>
                                            </p:txEl>
                                          </p:spTgt>
                                        </p:tgtEl>
                                        <p:attrNameLst>
                                          <p:attrName>style.visibility</p:attrName>
                                        </p:attrNameLst>
                                      </p:cBhvr>
                                      <p:to>
                                        <p:strVal val="visible"/>
                                      </p:to>
                                    </p:set>
                                    <p:anim calcmode="lin" valueType="num">
                                      <p:cBhvr additive="base">
                                        <p:cTn id="12" dur="1000"/>
                                        <p:tgtEl>
                                          <p:spTgt spid="54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44">
                                            <p:txEl>
                                              <p:pRg st="2" end="2"/>
                                            </p:txEl>
                                          </p:spTgt>
                                        </p:tgtEl>
                                        <p:attrNameLst>
                                          <p:attrName>style.visibility</p:attrName>
                                        </p:attrNameLst>
                                      </p:cBhvr>
                                      <p:to>
                                        <p:strVal val="visible"/>
                                      </p:to>
                                    </p:set>
                                    <p:anim calcmode="lin" valueType="num">
                                      <p:cBhvr additive="base">
                                        <p:cTn id="17" dur="1000"/>
                                        <p:tgtEl>
                                          <p:spTgt spid="54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44">
                                            <p:txEl>
                                              <p:pRg st="3" end="3"/>
                                            </p:txEl>
                                          </p:spTgt>
                                        </p:tgtEl>
                                        <p:attrNameLst>
                                          <p:attrName>style.visibility</p:attrName>
                                        </p:attrNameLst>
                                      </p:cBhvr>
                                      <p:to>
                                        <p:strVal val="visible"/>
                                      </p:to>
                                    </p:set>
                                    <p:anim calcmode="lin" valueType="num">
                                      <p:cBhvr additive="base">
                                        <p:cTn id="22" dur="1000"/>
                                        <p:tgtEl>
                                          <p:spTgt spid="544">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44">
                                            <p:txEl>
                                              <p:pRg st="4" end="4"/>
                                            </p:txEl>
                                          </p:spTgt>
                                        </p:tgtEl>
                                        <p:attrNameLst>
                                          <p:attrName>style.visibility</p:attrName>
                                        </p:attrNameLst>
                                      </p:cBhvr>
                                      <p:to>
                                        <p:strVal val="visible"/>
                                      </p:to>
                                    </p:set>
                                    <p:anim calcmode="lin" valueType="num">
                                      <p:cBhvr additive="base">
                                        <p:cTn id="27" dur="1000"/>
                                        <p:tgtEl>
                                          <p:spTgt spid="544">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44">
                                            <p:txEl>
                                              <p:pRg st="5" end="5"/>
                                            </p:txEl>
                                          </p:spTgt>
                                        </p:tgtEl>
                                        <p:attrNameLst>
                                          <p:attrName>style.visibility</p:attrName>
                                        </p:attrNameLst>
                                      </p:cBhvr>
                                      <p:to>
                                        <p:strVal val="visible"/>
                                      </p:to>
                                    </p:set>
                                    <p:anim calcmode="lin" valueType="num">
                                      <p:cBhvr additive="base">
                                        <p:cTn id="32" dur="1000"/>
                                        <p:tgtEl>
                                          <p:spTgt spid="544">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g114513c2892_1_7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acceptance testing</a:t>
            </a:r>
            <a:endParaRPr lang="en-US"/>
          </a:p>
        </p:txBody>
      </p:sp>
      <p:sp>
        <p:nvSpPr>
          <p:cNvPr id="551" name="Google Shape;551;g114513c2892_1_74"/>
          <p:cNvSpPr txBox="1"/>
          <p:nvPr/>
        </p:nvSpPr>
        <p:spPr>
          <a:xfrm>
            <a:off x="462400" y="2105950"/>
            <a:ext cx="11367000" cy="4544400"/>
          </a:xfrm>
          <a:prstGeom prst="rect">
            <a:avLst/>
          </a:prstGeom>
          <a:noFill/>
          <a:ln>
            <a:noFill/>
          </a:ln>
        </p:spPr>
        <p:txBody>
          <a:bodyPr spcFirstLastPara="1" wrap="square" lIns="91425" tIns="45700" rIns="91425" bIns="45700" anchor="t" anchorCtr="0">
            <a:noAutofit/>
          </a:bodyPr>
          <a:lstStyle/>
          <a:p>
            <a:pPr marL="742950" lvl="1" indent="-361950" algn="l" rtl="0">
              <a:spcBef>
                <a:spcPts val="2400"/>
              </a:spcBef>
              <a:spcAft>
                <a:spcPts val="0"/>
              </a:spcAft>
              <a:buClr>
                <a:srgbClr val="FF5A33"/>
              </a:buClr>
              <a:buSzPts val="3600"/>
              <a:buFont typeface="Arial" panose="020B0604020202020204"/>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Luồng công việc của hệ thống không đáp ứng yêu cầu nghiệp vụ và người dùng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Arial" panose="020B0604020202020204"/>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Quy tắc nghiệp vụ không được thực hiện đúng</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Arial" panose="020B0604020202020204"/>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Hệ thống không đáp ứng yêu cầu về hợp đồng hoặc pháp lý</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Arial" panose="020B0604020202020204"/>
              <a:buChar char="❖"/>
            </a:pPr>
            <a:r>
              <a:rPr lang="en-US"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Lỗi phi chức năng: như lỗ hổng bảo mật, hiệu suất không đủ để đáp ứng tải cao, hoặc hoạt động không đúng trên nền tảng được hỗ trợ</a:t>
            </a:r>
            <a:endParaRPr sz="36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52" name="Google Shape;552;g114513c2892_1_74"/>
          <p:cNvSpPr txBox="1"/>
          <p:nvPr/>
        </p:nvSpPr>
        <p:spPr>
          <a:xfrm>
            <a:off x="617100" y="762150"/>
            <a:ext cx="114999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chấp nhận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anim calcmode="lin" valueType="num">
                                      <p:cBhvr additive="base">
                                        <p:cTn id="7" dur="1000"/>
                                        <p:tgtEl>
                                          <p:spTgt spid="55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1">
                                            <p:txEl>
                                              <p:pRg st="1" end="1"/>
                                            </p:txEl>
                                          </p:spTgt>
                                        </p:tgtEl>
                                        <p:attrNameLst>
                                          <p:attrName>style.visibility</p:attrName>
                                        </p:attrNameLst>
                                      </p:cBhvr>
                                      <p:to>
                                        <p:strVal val="visible"/>
                                      </p:to>
                                    </p:set>
                                    <p:anim calcmode="lin" valueType="num">
                                      <p:cBhvr additive="base">
                                        <p:cTn id="12" dur="1000"/>
                                        <p:tgtEl>
                                          <p:spTgt spid="55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1">
                                            <p:txEl>
                                              <p:pRg st="2" end="2"/>
                                            </p:txEl>
                                          </p:spTgt>
                                        </p:tgtEl>
                                        <p:attrNameLst>
                                          <p:attrName>style.visibility</p:attrName>
                                        </p:attrNameLst>
                                      </p:cBhvr>
                                      <p:to>
                                        <p:strVal val="visible"/>
                                      </p:to>
                                    </p:set>
                                    <p:anim calcmode="lin" valueType="num">
                                      <p:cBhvr additive="base">
                                        <p:cTn id="17" dur="1000"/>
                                        <p:tgtEl>
                                          <p:spTgt spid="55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51">
                                            <p:txEl>
                                              <p:pRg st="3" end="3"/>
                                            </p:txEl>
                                          </p:spTgt>
                                        </p:tgtEl>
                                        <p:attrNameLst>
                                          <p:attrName>style.visibility</p:attrName>
                                        </p:attrNameLst>
                                      </p:cBhvr>
                                      <p:to>
                                        <p:strVal val="visible"/>
                                      </p:to>
                                    </p:set>
                                    <p:anim calcmode="lin" valueType="num">
                                      <p:cBhvr additive="base">
                                        <p:cTn id="22" dur="1000"/>
                                        <p:tgtEl>
                                          <p:spTgt spid="551">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556" name="Shape 556"/>
        <p:cNvGrpSpPr/>
        <p:nvPr/>
      </p:nvGrpSpPr>
      <p:grpSpPr>
        <a:xfrm>
          <a:off x="0" y="0"/>
          <a:ext cx="0" cy="0"/>
          <a:chOff x="0" y="0"/>
          <a:chExt cx="0" cy="0"/>
        </a:xfrm>
      </p:grpSpPr>
      <p:sp>
        <p:nvSpPr>
          <p:cNvPr id="557" name="Google Shape;557;g114ea7bb3ce_0_100"/>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độ tỉnh táo</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558" name="Google Shape;558;g114ea7bb3ce_0_10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59" name="Google Shape;559;g114ea7bb3ce_0_100"/>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pic>
        <p:nvPicPr>
          <p:cNvPr id="564" name="Google Shape;564;g114ea7bb3ce_0_113"/>
          <p:cNvPicPr preferRelativeResize="0"/>
          <p:nvPr/>
        </p:nvPicPr>
        <p:blipFill>
          <a:blip r:embed="rId1"/>
          <a:stretch>
            <a:fillRect/>
          </a:stretch>
        </p:blipFill>
        <p:spPr>
          <a:xfrm>
            <a:off x="2995125" y="576662"/>
            <a:ext cx="6201750" cy="5704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568" name="Shape 568"/>
        <p:cNvGrpSpPr/>
        <p:nvPr/>
      </p:nvGrpSpPr>
      <p:grpSpPr>
        <a:xfrm>
          <a:off x="0" y="0"/>
          <a:ext cx="0" cy="0"/>
          <a:chOff x="0" y="0"/>
          <a:chExt cx="0" cy="0"/>
        </a:xfrm>
      </p:grpSpPr>
      <p:sp>
        <p:nvSpPr>
          <p:cNvPr id="569" name="Google Shape;569;g114ea7bb3ce_0_10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570" name="Google Shape;570;g114ea7bb3ce_0_106"/>
          <p:cNvSpPr txBox="1"/>
          <p:nvPr/>
        </p:nvSpPr>
        <p:spPr>
          <a:xfrm>
            <a:off x="416250" y="1415650"/>
            <a:ext cx="11359500" cy="5291100"/>
          </a:xfrm>
          <a:prstGeom prst="rect">
            <a:avLst/>
          </a:prstGeom>
          <a:noFill/>
          <a:ln>
            <a:noFill/>
          </a:ln>
        </p:spPr>
        <p:txBody>
          <a:bodyPr spcFirstLastPara="1" wrap="square" lIns="91425" tIns="45700" rIns="91425" bIns="45700" anchor="t" anchorCtr="0">
            <a:noAutofit/>
          </a:bodyPr>
          <a:lstStyle/>
          <a:p>
            <a:pPr marL="742950" lvl="1" indent="-381000" algn="l" rtl="0">
              <a:spcBef>
                <a:spcPts val="0"/>
              </a:spcBef>
              <a:spcAft>
                <a:spcPts val="0"/>
              </a:spcAft>
              <a:buClr>
                <a:srgbClr val="FF5A33"/>
              </a:buClr>
              <a:buSzPts val="3900"/>
              <a:buFont typeface="Quattrocento Sans" panose="020B0502050000020003"/>
              <a:buChar char="❖"/>
            </a:pPr>
            <a:r>
              <a:rPr lang="en-US" sz="3900">
                <a:latin typeface="Quattrocento Sans" panose="020B0502050000020003"/>
                <a:ea typeface="Quattrocento Sans" panose="020B0502050000020003"/>
                <a:cs typeface="Quattrocento Sans" panose="020B0502050000020003"/>
                <a:sym typeface="Quattrocento Sans" panose="020B0502050000020003"/>
              </a:rPr>
              <a:t>Sanity testing là một loại Kiểm thử phần mềm được thực hiện sau khi nhận được một bản build phần mềm, với những thay đổi nhỏ về mã, hoặc chức năng, để xác định rằng các lỗi đã được sửa và không có vấn đề gì khác xảy ra do những thay đổi này.</a:t>
            </a:r>
            <a:endParaRPr sz="39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71" name="Google Shape;571;g114ea7bb3ce_0_106"/>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Sanity Testing - Kiểm thử độ tỉnh táo</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 calcmode="lin" valueType="num">
                                      <p:cBhvr additive="base">
                                        <p:cTn id="7" dur="1000"/>
                                        <p:tgtEl>
                                          <p:spTgt spid="57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575" name="Shape 575"/>
        <p:cNvGrpSpPr/>
        <p:nvPr/>
      </p:nvGrpSpPr>
      <p:grpSpPr>
        <a:xfrm>
          <a:off x="0" y="0"/>
          <a:ext cx="0" cy="0"/>
          <a:chOff x="0" y="0"/>
          <a:chExt cx="0" cy="0"/>
        </a:xfrm>
      </p:grpSpPr>
      <p:sp>
        <p:nvSpPr>
          <p:cNvPr id="576" name="Google Shape;576;g114ea7bb3ce_0_14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577" name="Google Shape;577;g114ea7bb3ce_0_14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độ tỉnh táo</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78" name="Google Shape;578;g114ea7bb3ce_0_147"/>
          <p:cNvSpPr txBox="1"/>
          <p:nvPr/>
        </p:nvSpPr>
        <p:spPr>
          <a:xfrm>
            <a:off x="817275" y="1527950"/>
            <a:ext cx="107649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US" sz="3300">
                <a:latin typeface="Quattrocento Sans" panose="020B0502050000020003"/>
                <a:ea typeface="Quattrocento Sans" panose="020B0502050000020003"/>
                <a:cs typeface="Quattrocento Sans" panose="020B0502050000020003"/>
                <a:sym typeface="Quattrocento Sans" panose="020B0502050000020003"/>
              </a:rPr>
              <a:t>Hệ thống phần mềm bán dừa qua internet phiên bản 1.0 với 20 chức năng khác nhau. Nhưng khi tạo một hóa đơn cho người mua dừa có lỗi không hiển thị địa chỉ của người này.</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Clr>
                <a:schemeClr val="dk1"/>
              </a:buClr>
              <a:buSzPts val="1100"/>
              <a:buFont typeface="Arial" panose="020B0604020202020204"/>
              <a:buNone/>
            </a:pPr>
            <a:r>
              <a:rPr lang="en-US" sz="3300">
                <a:latin typeface="Quattrocento Sans" panose="020B0502050000020003"/>
                <a:ea typeface="Quattrocento Sans" panose="020B0502050000020003"/>
                <a:cs typeface="Quattrocento Sans" panose="020B0502050000020003"/>
                <a:sym typeface="Quattrocento Sans" panose="020B0502050000020003"/>
              </a:rPr>
              <a:t>Người chủ muốn qua phiên bản: 2.0 sẽ sửa được lỗi trên và có thể hiển thị thêm Coupon khi tạo hóa đơn.</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300">
                <a:latin typeface="Quattrocento Sans" panose="020B0502050000020003"/>
                <a:ea typeface="Quattrocento Sans" panose="020B0502050000020003"/>
                <a:cs typeface="Quattrocento Sans" panose="020B0502050000020003"/>
                <a:sym typeface="Quattrocento Sans" panose="020B0502050000020003"/>
              </a:rPr>
              <a:t>=&gt; Là tester ta áp dụng kỹ thuật Sanity Test</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Clr>
                <a:schemeClr val="dk1"/>
              </a:buClr>
              <a:buSzPts val="1100"/>
              <a:buFont typeface="Arial" panose="020B0604020202020204"/>
              <a:buNone/>
            </a:pPr>
            <a:r>
              <a:rPr lang="en-US" sz="3300">
                <a:latin typeface="Quattrocento Sans" panose="020B0502050000020003"/>
                <a:ea typeface="Quattrocento Sans" panose="020B0502050000020003"/>
                <a:cs typeface="Quattrocento Sans" panose="020B0502050000020003"/>
                <a:sym typeface="Quattrocento Sans" panose="020B0502050000020003"/>
              </a:rPr>
              <a:t>Khi áp dụng: ta sẽ thực hiện việc testing trên hai phần:</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300">
                <a:latin typeface="Quattrocento Sans" panose="020B0502050000020003"/>
                <a:ea typeface="Quattrocento Sans" panose="020B0502050000020003"/>
                <a:cs typeface="Quattrocento Sans" panose="020B0502050000020003"/>
                <a:sym typeface="Quattrocento Sans" panose="020B0502050000020003"/>
              </a:rPr>
              <a:t>Một là kiểm tra lỗi không hiển thị địa chỉ có còn hay không, hai là kiểm tra chức năng mới thêm Coupon có được thực thi vào hay không?</a:t>
            </a:r>
            <a:endParaRPr sz="4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g114ea7bb3ce_0_12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584" name="Google Shape;584;g114ea7bb3ce_0_123"/>
          <p:cNvSpPr txBox="1"/>
          <p:nvPr/>
        </p:nvSpPr>
        <p:spPr>
          <a:xfrm>
            <a:off x="261175" y="1498025"/>
            <a:ext cx="11930700" cy="5071500"/>
          </a:xfrm>
          <a:prstGeom prst="rect">
            <a:avLst/>
          </a:prstGeom>
          <a:noFill/>
          <a:ln>
            <a:noFill/>
          </a:ln>
        </p:spPr>
        <p:txBody>
          <a:bodyPr spcFirstLastPara="1" wrap="square" lIns="91425" tIns="45700" rIns="91425" bIns="45700" anchor="t" anchorCtr="0">
            <a:noAutofit/>
          </a:bodyPr>
          <a:lstStyle/>
          <a:p>
            <a:pPr marL="1200150" lvl="1" indent="-374650" algn="l" rtl="0">
              <a:spcBef>
                <a:spcPts val="2400"/>
              </a:spcBef>
              <a:spcAft>
                <a:spcPts val="0"/>
              </a:spcAft>
              <a:buClr>
                <a:srgbClr val="FF5A33"/>
              </a:buClr>
              <a:buSzPts val="3800"/>
              <a:buFont typeface="Quattrocento Sans" panose="020B0502050000020003"/>
              <a:buChar char="❖"/>
            </a:pPr>
            <a:r>
              <a:rPr lang="en-US"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Các issues đã được tạo và có trạng thái cần testing.</a:t>
            </a:r>
            <a:endParaRPr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0" indent="0" algn="l" rtl="0">
              <a:spcBef>
                <a:spcPts val="2400"/>
              </a:spcBef>
              <a:spcAft>
                <a:spcPts val="0"/>
              </a:spcAft>
              <a:buNone/>
            </a:pPr>
            <a:endParaRPr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800100" lvl="0" indent="-406400" algn="l" rtl="0">
              <a:spcBef>
                <a:spcPts val="2400"/>
              </a:spcBef>
              <a:spcAft>
                <a:spcPts val="0"/>
              </a:spcAft>
              <a:buClr>
                <a:srgbClr val="FF5A33"/>
              </a:buClr>
              <a:buSzPts val="3800"/>
              <a:buFont typeface="Noto Sans Symbols"/>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a:t>
            </a: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độ tỉnh táo</a:t>
            </a:r>
            <a:endParaRPr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0" indent="-469900" algn="l" rtl="0">
              <a:spcBef>
                <a:spcPts val="0"/>
              </a:spcBef>
              <a:spcAft>
                <a:spcPts val="0"/>
              </a:spcAft>
              <a:buClr>
                <a:srgbClr val="FF5A33"/>
              </a:buClr>
              <a:buSzPts val="3800"/>
              <a:buFont typeface="Noto Sans Symbols"/>
              <a:buChar char="❖"/>
            </a:pPr>
            <a:r>
              <a:rPr lang="en-US" sz="38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Bug hoặc chức năng thay đổi</a:t>
            </a: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t>
            </a:r>
            <a:endParaRPr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85" name="Google Shape;585;g114ea7bb3ce_0_123"/>
          <p:cNvSpPr txBox="1"/>
          <p:nvPr/>
        </p:nvSpPr>
        <p:spPr>
          <a:xfrm>
            <a:off x="69582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độ tỉnh táo</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4">
                                            <p:txEl>
                                              <p:pRg st="0" end="0"/>
                                            </p:txEl>
                                          </p:spTgt>
                                        </p:tgtEl>
                                        <p:attrNameLst>
                                          <p:attrName>style.visibility</p:attrName>
                                        </p:attrNameLst>
                                      </p:cBhvr>
                                      <p:to>
                                        <p:strVal val="visible"/>
                                      </p:to>
                                    </p:set>
                                    <p:anim calcmode="lin" valueType="num">
                                      <p:cBhvr additive="base">
                                        <p:cTn id="7" dur="1000"/>
                                        <p:tgtEl>
                                          <p:spTgt spid="58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4">
                                            <p:txEl>
                                              <p:pRg st="1" end="1"/>
                                            </p:txEl>
                                          </p:spTgt>
                                        </p:tgtEl>
                                        <p:attrNameLst>
                                          <p:attrName>style.visibility</p:attrName>
                                        </p:attrNameLst>
                                      </p:cBhvr>
                                      <p:to>
                                        <p:strVal val="visible"/>
                                      </p:to>
                                    </p:set>
                                    <p:anim calcmode="lin" valueType="num">
                                      <p:cBhvr additive="base">
                                        <p:cTn id="12" dur="1000"/>
                                        <p:tgtEl>
                                          <p:spTgt spid="58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84">
                                            <p:txEl>
                                              <p:pRg st="2" end="2"/>
                                            </p:txEl>
                                          </p:spTgt>
                                        </p:tgtEl>
                                        <p:attrNameLst>
                                          <p:attrName>style.visibility</p:attrName>
                                        </p:attrNameLst>
                                      </p:cBhvr>
                                      <p:to>
                                        <p:strVal val="visible"/>
                                      </p:to>
                                    </p:set>
                                    <p:anim calcmode="lin" valueType="num">
                                      <p:cBhvr additive="base">
                                        <p:cTn id="17" dur="1000"/>
                                        <p:tgtEl>
                                          <p:spTgt spid="58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84">
                                            <p:txEl>
                                              <p:pRg st="3" end="3"/>
                                            </p:txEl>
                                          </p:spTgt>
                                        </p:tgtEl>
                                        <p:attrNameLst>
                                          <p:attrName>style.visibility</p:attrName>
                                        </p:attrNameLst>
                                      </p:cBhvr>
                                      <p:to>
                                        <p:strVal val="visible"/>
                                      </p:to>
                                    </p:set>
                                    <p:anim calcmode="lin" valueType="num">
                                      <p:cBhvr additive="base">
                                        <p:cTn id="22" dur="1000"/>
                                        <p:tgtEl>
                                          <p:spTgt spid="584">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589" name="Shape 589"/>
        <p:cNvGrpSpPr/>
        <p:nvPr/>
      </p:nvGrpSpPr>
      <p:grpSpPr>
        <a:xfrm>
          <a:off x="0" y="0"/>
          <a:ext cx="0" cy="0"/>
          <a:chOff x="0" y="0"/>
          <a:chExt cx="0" cy="0"/>
        </a:xfrm>
      </p:grpSpPr>
      <p:sp>
        <p:nvSpPr>
          <p:cNvPr id="590" name="Google Shape;590;g114ea7bb3ce_0_12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591" name="Google Shape;591;g114ea7bb3ce_0_129"/>
          <p:cNvSpPr txBox="1"/>
          <p:nvPr/>
        </p:nvSpPr>
        <p:spPr>
          <a:xfrm>
            <a:off x="416250" y="1415650"/>
            <a:ext cx="11359500" cy="5291100"/>
          </a:xfrm>
          <a:prstGeom prst="rect">
            <a:avLst/>
          </a:prstGeom>
          <a:noFill/>
          <a:ln>
            <a:noFill/>
          </a:ln>
        </p:spPr>
        <p:txBody>
          <a:bodyPr spcFirstLastPara="1" wrap="square" lIns="91425" tIns="45700" rIns="91425" bIns="45700" anchor="t" anchorCtr="0">
            <a:noAutofit/>
          </a:bodyPr>
          <a:lstStyle/>
          <a:p>
            <a:pPr marL="742950" lvl="1" indent="-374650" algn="l" rtl="0">
              <a:spcBef>
                <a:spcPts val="2800"/>
              </a:spcBef>
              <a:spcAft>
                <a:spcPts val="0"/>
              </a:spcAft>
              <a:buClr>
                <a:srgbClr val="FF5A33"/>
              </a:buClr>
              <a:buSzPts val="3800"/>
              <a:buFont typeface="Quattrocento Sans" panose="020B0502050000020003"/>
              <a:buChar char="❖"/>
            </a:pPr>
            <a:r>
              <a:rPr lang="en-US" sz="3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Xác định rằng chức năng được đề xuất hoạt động gần như mong đợi. Nếu kiểm tra sanity không thành công, bản build bị từ chối để tiết kiệm thời gian và chi phí liên quan đến một thử nghiệm nghiêm ngặt hơn.</a:t>
            </a:r>
            <a:endParaRPr sz="38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74650" algn="l" rtl="0">
              <a:lnSpc>
                <a:spcPct val="115000"/>
              </a:lnSpc>
              <a:spcBef>
                <a:spcPts val="0"/>
              </a:spcBef>
              <a:spcAft>
                <a:spcPts val="0"/>
              </a:spcAft>
              <a:buClr>
                <a:srgbClr val="FF5A33"/>
              </a:buClr>
              <a:buSzPts val="3800"/>
              <a:buFont typeface="Quattrocento Sans" panose="020B0502050000020003"/>
              <a:buChar char="❖"/>
            </a:pPr>
            <a:r>
              <a:rPr lang="en-US" sz="38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Tiết kiệm nhiều thời gian và effort bởi vì Sanity testing tập trung vào một hoặc một vài vùng ảnh hưởng của chức năng.</a:t>
            </a:r>
            <a:endParaRPr sz="38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92" name="Google Shape;592;g114ea7bb3ce_0_129"/>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Mục đích k</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iểm thử độ tỉnh táo</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anim calcmode="lin" valueType="num">
                                      <p:cBhvr additive="base">
                                        <p:cTn id="7" dur="1000"/>
                                        <p:tgtEl>
                                          <p:spTgt spid="59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1">
                                            <p:txEl>
                                              <p:pRg st="1" end="1"/>
                                            </p:txEl>
                                          </p:spTgt>
                                        </p:tgtEl>
                                        <p:attrNameLst>
                                          <p:attrName>style.visibility</p:attrName>
                                        </p:attrNameLst>
                                      </p:cBhvr>
                                      <p:to>
                                        <p:strVal val="visible"/>
                                      </p:to>
                                    </p:set>
                                    <p:anim calcmode="lin" valueType="num">
                                      <p:cBhvr additive="base">
                                        <p:cTn id="12" dur="1000"/>
                                        <p:tgtEl>
                                          <p:spTgt spid="59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g115053b2453_0_29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53" name="Google Shape;153;g115053b2453_0_296"/>
          <p:cNvSpPr txBox="1"/>
          <p:nvPr/>
        </p:nvSpPr>
        <p:spPr>
          <a:xfrm>
            <a:off x="617100" y="890800"/>
            <a:ext cx="11574900" cy="5967300"/>
          </a:xfrm>
          <a:prstGeom prst="rect">
            <a:avLst/>
          </a:prstGeom>
          <a:noFill/>
          <a:ln>
            <a:noFill/>
          </a:ln>
        </p:spPr>
        <p:txBody>
          <a:bodyPr spcFirstLastPara="1" wrap="square" lIns="91425" tIns="45700" rIns="91425" bIns="45700" anchor="t" anchorCtr="0">
            <a:normAutofit/>
          </a:bodyPr>
          <a:lstStyle/>
          <a:p>
            <a:pPr marL="742950" lvl="1" indent="-389890" algn="l" rtl="0">
              <a:spcBef>
                <a:spcPts val="480"/>
              </a:spcBef>
              <a:spcAft>
                <a:spcPts val="0"/>
              </a:spcAft>
              <a:buClr>
                <a:srgbClr val="FF5A33"/>
              </a:buClr>
              <a:buSzPts val="4042"/>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Unit testing</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bao gồm kiểm thử chức năng (như kiểm tra việc tính toán chính xác của thuật toán) hoặc các đặc điểm phi chức năng cụ thể liên quan đến tài nguyên (như rò rỉ bộ nhớ), kiểm thử hiệu suất (như tính toán hoàn thành đủ nhanh).</a:t>
            </a:r>
            <a:endParaRPr sz="52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 calcmode="lin" valueType="num">
                                      <p:cBhvr additive="base">
                                        <p:cTn id="7" dur="1000"/>
                                        <p:tgtEl>
                                          <p:spTgt spid="15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g114ea7bb3ce_0_13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598" name="Google Shape;598;g114ea7bb3ce_0_135"/>
          <p:cNvSpPr txBox="1"/>
          <p:nvPr/>
        </p:nvSpPr>
        <p:spPr>
          <a:xfrm>
            <a:off x="416250" y="852150"/>
            <a:ext cx="11359500" cy="52911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70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Không mất effort để chuẩn bị tài liệu của Sanity Testing vì nó thường không có kịch bản</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lnSpc>
                <a:spcPct val="115000"/>
              </a:lnSpc>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Nó giúp xác định các đối tượng thiếu phụ thuộc</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lnSpc>
                <a:spcPct val="115000"/>
              </a:lnSpc>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Nó được sử dụng để verify rằng một chức năng nhỏ của ứng dụng vẫn hoạt động đúng sau thay đổi nhỏ.</a:t>
            </a:r>
            <a:endParaRPr sz="37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8">
                                            <p:txEl>
                                              <p:pRg st="0" end="0"/>
                                            </p:txEl>
                                          </p:spTgt>
                                        </p:tgtEl>
                                        <p:attrNameLst>
                                          <p:attrName>style.visibility</p:attrName>
                                        </p:attrNameLst>
                                      </p:cBhvr>
                                      <p:to>
                                        <p:strVal val="visible"/>
                                      </p:to>
                                    </p:set>
                                    <p:anim calcmode="lin" valueType="num">
                                      <p:cBhvr additive="base">
                                        <p:cTn id="7" dur="1000"/>
                                        <p:tgtEl>
                                          <p:spTgt spid="59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8">
                                            <p:txEl>
                                              <p:pRg st="1" end="1"/>
                                            </p:txEl>
                                          </p:spTgt>
                                        </p:tgtEl>
                                        <p:attrNameLst>
                                          <p:attrName>style.visibility</p:attrName>
                                        </p:attrNameLst>
                                      </p:cBhvr>
                                      <p:to>
                                        <p:strVal val="visible"/>
                                      </p:to>
                                    </p:set>
                                    <p:anim calcmode="lin" valueType="num">
                                      <p:cBhvr additive="base">
                                        <p:cTn id="12" dur="1000"/>
                                        <p:tgtEl>
                                          <p:spTgt spid="59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8">
                                            <p:txEl>
                                              <p:pRg st="2" end="2"/>
                                            </p:txEl>
                                          </p:spTgt>
                                        </p:tgtEl>
                                        <p:attrNameLst>
                                          <p:attrName>style.visibility</p:attrName>
                                        </p:attrNameLst>
                                      </p:cBhvr>
                                      <p:to>
                                        <p:strVal val="visible"/>
                                      </p:to>
                                    </p:set>
                                    <p:anim calcmode="lin" valueType="num">
                                      <p:cBhvr additive="base">
                                        <p:cTn id="17" dur="1000"/>
                                        <p:tgtEl>
                                          <p:spTgt spid="59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g114ea7bb3ce_0_14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604" name="Google Shape;604;g114ea7bb3ce_0_141"/>
          <p:cNvSpPr txBox="1"/>
          <p:nvPr/>
        </p:nvSpPr>
        <p:spPr>
          <a:xfrm>
            <a:off x="682200" y="2276025"/>
            <a:ext cx="11166000" cy="4187100"/>
          </a:xfrm>
          <a:prstGeom prst="rect">
            <a:avLst/>
          </a:prstGeom>
          <a:noFill/>
          <a:ln>
            <a:noFill/>
          </a:ln>
        </p:spPr>
        <p:txBody>
          <a:bodyPr spcFirstLastPara="1" wrap="square" lIns="91425" tIns="45700" rIns="91425" bIns="45700" anchor="t" anchorCtr="0">
            <a:noAutofit/>
          </a:bodyPr>
          <a:lstStyle/>
          <a:p>
            <a:pPr marL="742950" lvl="1" indent="-381000" algn="l" rtl="0">
              <a:spcBef>
                <a:spcPts val="0"/>
              </a:spcBef>
              <a:spcAft>
                <a:spcPts val="0"/>
              </a:spcAft>
              <a:buClr>
                <a:srgbClr val="FF5A33"/>
              </a:buClr>
              <a:buSzPts val="3900"/>
              <a:buFont typeface="Quattrocento Sans" panose="020B0502050000020003"/>
              <a:buChar char="❖"/>
            </a:pPr>
            <a:r>
              <a:rPr lang="en-US" sz="3900">
                <a:latin typeface="Quattrocento Sans" panose="020B0502050000020003"/>
                <a:ea typeface="Quattrocento Sans" panose="020B0502050000020003"/>
                <a:cs typeface="Quattrocento Sans" panose="020B0502050000020003"/>
                <a:sym typeface="Quattrocento Sans" panose="020B0502050000020003"/>
              </a:rPr>
              <a:t>Dễ bị sót bug khi Sanity testing chỉ focus vào các câu lệnh và các function của phần mềm.</a:t>
            </a:r>
            <a:endParaRPr sz="39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Quattrocento Sans" panose="020B0502050000020003"/>
              <a:buChar char="❖"/>
            </a:pPr>
            <a:r>
              <a:rPr lang="en-US" sz="3900">
                <a:latin typeface="Quattrocento Sans" panose="020B0502050000020003"/>
                <a:ea typeface="Quattrocento Sans" panose="020B0502050000020003"/>
                <a:cs typeface="Quattrocento Sans" panose="020B0502050000020003"/>
                <a:sym typeface="Quattrocento Sans" panose="020B0502050000020003"/>
              </a:rPr>
              <a:t>Nó không đi đến mức cấu trúc thiết kế vì vậy rất khó để developers hiểu cách fix những issue được tìm thấy trong sanity testing.</a:t>
            </a:r>
            <a:endParaRPr sz="39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05" name="Google Shape;605;g114ea7bb3ce_0_141"/>
          <p:cNvSpPr txBox="1"/>
          <p:nvPr/>
        </p:nvSpPr>
        <p:spPr>
          <a:xfrm>
            <a:off x="682200" y="882800"/>
            <a:ext cx="115098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độ tỉnh táo</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 calcmode="lin" valueType="num">
                                      <p:cBhvr additive="base">
                                        <p:cTn id="7" dur="1000"/>
                                        <p:tgtEl>
                                          <p:spTgt spid="60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xEl>
                                              <p:pRg st="1" end="1"/>
                                            </p:txEl>
                                          </p:spTgt>
                                        </p:tgtEl>
                                        <p:attrNameLst>
                                          <p:attrName>style.visibility</p:attrName>
                                        </p:attrNameLst>
                                      </p:cBhvr>
                                      <p:to>
                                        <p:strVal val="visible"/>
                                      </p:to>
                                    </p:set>
                                    <p:anim calcmode="lin" valueType="num">
                                      <p:cBhvr additive="base">
                                        <p:cTn id="12" dur="1000"/>
                                        <p:tgtEl>
                                          <p:spTgt spid="60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609" name="Shape 609"/>
        <p:cNvGrpSpPr/>
        <p:nvPr/>
      </p:nvGrpSpPr>
      <p:grpSpPr>
        <a:xfrm>
          <a:off x="0" y="0"/>
          <a:ext cx="0" cy="0"/>
          <a:chOff x="0" y="0"/>
          <a:chExt cx="0" cy="0"/>
        </a:xfrm>
      </p:grpSpPr>
      <p:sp>
        <p:nvSpPr>
          <p:cNvPr id="610" name="Google Shape;610;g114513c2892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sanity testing</a:t>
            </a:r>
            <a:endParaRPr lang="en-US"/>
          </a:p>
        </p:txBody>
      </p:sp>
      <p:sp>
        <p:nvSpPr>
          <p:cNvPr id="611" name="Google Shape;611;g114513c2892_0_0"/>
          <p:cNvSpPr txBox="1"/>
          <p:nvPr/>
        </p:nvSpPr>
        <p:spPr>
          <a:xfrm>
            <a:off x="416250" y="869925"/>
            <a:ext cx="11359500" cy="5291100"/>
          </a:xfrm>
          <a:prstGeom prst="rect">
            <a:avLst/>
          </a:prstGeom>
          <a:noFill/>
          <a:ln>
            <a:noFill/>
          </a:ln>
        </p:spPr>
        <p:txBody>
          <a:bodyPr spcFirstLastPara="1" wrap="square" lIns="91425" tIns="45700" rIns="91425" bIns="45700" anchor="t" anchorCtr="0">
            <a:noAutofit/>
          </a:bodyPr>
          <a:lstStyle/>
          <a:p>
            <a:pPr marL="742950" lvl="1" indent="-387350" algn="l" rtl="0">
              <a:spcBef>
                <a:spcPts val="0"/>
              </a:spcBef>
              <a:spcAft>
                <a:spcPts val="0"/>
              </a:spcAft>
              <a:buClr>
                <a:srgbClr val="FF5A33"/>
              </a:buClr>
              <a:buSzPts val="4000"/>
              <a:buFont typeface="Quattrocento Sans" panose="020B0502050000020003"/>
              <a:buChar char="❖"/>
            </a:pPr>
            <a:r>
              <a:rPr lang="en-US" sz="4000">
                <a:latin typeface="Quattrocento Sans" panose="020B0502050000020003"/>
                <a:ea typeface="Quattrocento Sans" panose="020B0502050000020003"/>
                <a:cs typeface="Quattrocento Sans" panose="020B0502050000020003"/>
                <a:sym typeface="Quattrocento Sans" panose="020B0502050000020003"/>
              </a:rPr>
              <a:t>Trong Sanity testing, việc test chỉ được thực hiện cho một vài chức năng hạn chế, vì vậy nếu có vấn đề xảy ra với những chức năng khác thì sẽ khó để phát hiện</a:t>
            </a:r>
            <a:endParaRPr sz="40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7350" algn="l" rtl="0">
              <a:spcBef>
                <a:spcPts val="0"/>
              </a:spcBef>
              <a:spcAft>
                <a:spcPts val="0"/>
              </a:spcAft>
              <a:buClr>
                <a:srgbClr val="FF5A33"/>
              </a:buClr>
              <a:buSzPts val="4000"/>
              <a:buFont typeface="Quattrocento Sans" panose="020B0502050000020003"/>
              <a:buChar char="❖"/>
            </a:pPr>
            <a:r>
              <a:rPr lang="en-US" sz="4000">
                <a:latin typeface="Quattrocento Sans" panose="020B0502050000020003"/>
                <a:ea typeface="Quattrocento Sans" panose="020B0502050000020003"/>
                <a:cs typeface="Quattrocento Sans" panose="020B0502050000020003"/>
                <a:sym typeface="Quattrocento Sans" panose="020B0502050000020003"/>
              </a:rPr>
              <a:t>Sanity testing thường không có kịch bản vì vậy việc tham khảo cho tương lai là không có sẵn.</a:t>
            </a:r>
            <a:endParaRPr sz="40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anim calcmode="lin" valueType="num">
                                      <p:cBhvr additive="base">
                                        <p:cTn id="7" dur="1000"/>
                                        <p:tgtEl>
                                          <p:spTgt spid="61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1">
                                            <p:txEl>
                                              <p:pRg st="1" end="1"/>
                                            </p:txEl>
                                          </p:spTgt>
                                        </p:tgtEl>
                                        <p:attrNameLst>
                                          <p:attrName>style.visibility</p:attrName>
                                        </p:attrNameLst>
                                      </p:cBhvr>
                                      <p:to>
                                        <p:strVal val="visible"/>
                                      </p:to>
                                    </p:set>
                                    <p:anim calcmode="lin" valueType="num">
                                      <p:cBhvr additive="base">
                                        <p:cTn id="12" dur="1000"/>
                                        <p:tgtEl>
                                          <p:spTgt spid="61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615" name="Shape 615"/>
        <p:cNvGrpSpPr/>
        <p:nvPr/>
      </p:nvGrpSpPr>
      <p:grpSpPr>
        <a:xfrm>
          <a:off x="0" y="0"/>
          <a:ext cx="0" cy="0"/>
          <a:chOff x="0" y="0"/>
          <a:chExt cx="0" cy="0"/>
        </a:xfrm>
      </p:grpSpPr>
      <p:sp>
        <p:nvSpPr>
          <p:cNvPr id="616" name="Google Shape;616;g115053b2453_0_495"/>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khói</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617" name="Google Shape;617;g115053b2453_0_49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618" name="Google Shape;618;g115053b2453_0_495"/>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622" name="Shape 622"/>
        <p:cNvGrpSpPr/>
        <p:nvPr/>
      </p:nvGrpSpPr>
      <p:grpSpPr>
        <a:xfrm>
          <a:off x="0" y="0"/>
          <a:ext cx="0" cy="0"/>
          <a:chOff x="0" y="0"/>
          <a:chExt cx="0" cy="0"/>
        </a:xfrm>
      </p:grpSpPr>
      <p:pic>
        <p:nvPicPr>
          <p:cNvPr id="623" name="Google Shape;623;g114ea7bb3ce_0_118"/>
          <p:cNvPicPr preferRelativeResize="0"/>
          <p:nvPr/>
        </p:nvPicPr>
        <p:blipFill>
          <a:blip r:embed="rId1"/>
          <a:stretch>
            <a:fillRect/>
          </a:stretch>
        </p:blipFill>
        <p:spPr>
          <a:xfrm>
            <a:off x="2542550" y="243175"/>
            <a:ext cx="6619625" cy="6175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627" name="Shape 627"/>
        <p:cNvGrpSpPr/>
        <p:nvPr/>
      </p:nvGrpSpPr>
      <p:grpSpPr>
        <a:xfrm>
          <a:off x="0" y="0"/>
          <a:ext cx="0" cy="0"/>
          <a:chOff x="0" y="0"/>
          <a:chExt cx="0" cy="0"/>
        </a:xfrm>
      </p:grpSpPr>
      <p:sp>
        <p:nvSpPr>
          <p:cNvPr id="628" name="Google Shape;628;g114513c2892_0_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smoke testing</a:t>
            </a:r>
            <a:endParaRPr lang="en-US"/>
          </a:p>
        </p:txBody>
      </p:sp>
      <p:sp>
        <p:nvSpPr>
          <p:cNvPr id="629" name="Google Shape;629;g114513c2892_0_6"/>
          <p:cNvSpPr txBox="1"/>
          <p:nvPr/>
        </p:nvSpPr>
        <p:spPr>
          <a:xfrm>
            <a:off x="606600" y="1566900"/>
            <a:ext cx="10900200" cy="52911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Khi có 1 bản build mới, Test team xác định chức năng chính trong ứng dụng để thực hiện Smoke Testing xem liệu phần mềm có bị vấn đề gì ở những chức năng chính hay không.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Smoke testing được thực hiện trước giai đoạn kiểm thử hồi quy</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Smoke Testing giúp xác định xem build có thiếu sót gì không để tránh lãng phí thời gian và tài nguyên.</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30" name="Google Shape;630;g114513c2892_0_6"/>
          <p:cNvSpPr txBox="1"/>
          <p:nvPr/>
        </p:nvSpPr>
        <p:spPr>
          <a:xfrm>
            <a:off x="682075" y="700900"/>
            <a:ext cx="109653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Smoke Testing - Kiểm thử khói</a:t>
            </a:r>
            <a:endParaRPr sz="52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anim calcmode="lin" valueType="num">
                                      <p:cBhvr additive="base">
                                        <p:cTn id="7" dur="1000"/>
                                        <p:tgtEl>
                                          <p:spTgt spid="62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29">
                                            <p:txEl>
                                              <p:pRg st="1" end="1"/>
                                            </p:txEl>
                                          </p:spTgt>
                                        </p:tgtEl>
                                        <p:attrNameLst>
                                          <p:attrName>style.visibility</p:attrName>
                                        </p:attrNameLst>
                                      </p:cBhvr>
                                      <p:to>
                                        <p:strVal val="visible"/>
                                      </p:to>
                                    </p:set>
                                    <p:anim calcmode="lin" valueType="num">
                                      <p:cBhvr additive="base">
                                        <p:cTn id="12" dur="1000"/>
                                        <p:tgtEl>
                                          <p:spTgt spid="62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29">
                                            <p:txEl>
                                              <p:pRg st="2" end="2"/>
                                            </p:txEl>
                                          </p:spTgt>
                                        </p:tgtEl>
                                        <p:attrNameLst>
                                          <p:attrName>style.visibility</p:attrName>
                                        </p:attrNameLst>
                                      </p:cBhvr>
                                      <p:to>
                                        <p:strVal val="visible"/>
                                      </p:to>
                                    </p:set>
                                    <p:anim calcmode="lin" valueType="num">
                                      <p:cBhvr additive="base">
                                        <p:cTn id="17" dur="1000"/>
                                        <p:tgtEl>
                                          <p:spTgt spid="62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634" name="Shape 634"/>
        <p:cNvGrpSpPr/>
        <p:nvPr/>
      </p:nvGrpSpPr>
      <p:grpSpPr>
        <a:xfrm>
          <a:off x="0" y="0"/>
          <a:ext cx="0" cy="0"/>
          <a:chOff x="0" y="0"/>
          <a:chExt cx="0" cy="0"/>
        </a:xfrm>
      </p:grpSpPr>
      <p:sp>
        <p:nvSpPr>
          <p:cNvPr id="635" name="Google Shape;635;g114ea7bb3ce_0_4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smoke</a:t>
            </a:r>
            <a:r>
              <a:rPr lang="en-US"/>
              <a:t> testing</a:t>
            </a:r>
            <a:endParaRPr lang="en-US"/>
          </a:p>
        </p:txBody>
      </p:sp>
      <p:sp>
        <p:nvSpPr>
          <p:cNvPr id="636" name="Google Shape;636;g114ea7bb3ce_0_40"/>
          <p:cNvSpPr txBox="1"/>
          <p:nvPr/>
        </p:nvSpPr>
        <p:spPr>
          <a:xfrm>
            <a:off x="331925" y="924500"/>
            <a:ext cx="11359500" cy="52911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Smoke Testing được thực hiện bất cứ khi nào các chức năng mới của phần mềm được phát triển và tích hợp với bản build hiện hành mà được triển khai trong môi trường kiểm thử. Nó đảm bảo rằng tất cả các chức năng quan trọng đang hoạt động chính xác hay không.</a:t>
            </a:r>
            <a:endParaRPr sz="3600">
              <a:solidFill>
                <a:srgbClr val="1B1B1B"/>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anim calcmode="lin" valueType="num">
                                      <p:cBhvr additive="base">
                                        <p:cTn id="7" dur="1000"/>
                                        <p:tgtEl>
                                          <p:spTgt spid="63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640" name="Shape 640"/>
        <p:cNvGrpSpPr/>
        <p:nvPr/>
      </p:nvGrpSpPr>
      <p:grpSpPr>
        <a:xfrm>
          <a:off x="0" y="0"/>
          <a:ext cx="0" cy="0"/>
          <a:chOff x="0" y="0"/>
          <a:chExt cx="0" cy="0"/>
        </a:xfrm>
      </p:grpSpPr>
      <p:sp>
        <p:nvSpPr>
          <p:cNvPr id="641" name="Google Shape;641;g114ea7bb3ce_0_5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smoke</a:t>
            </a:r>
            <a:r>
              <a:rPr lang="en-US"/>
              <a:t> testing</a:t>
            </a:r>
            <a:endParaRPr lang="en-US"/>
          </a:p>
        </p:txBody>
      </p:sp>
      <p:sp>
        <p:nvSpPr>
          <p:cNvPr id="642" name="Google Shape;642;g114ea7bb3ce_0_5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khói</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43" name="Google Shape;643;g114ea7bb3ce_0_51"/>
          <p:cNvSpPr txBox="1"/>
          <p:nvPr/>
        </p:nvSpPr>
        <p:spPr>
          <a:xfrm>
            <a:off x="817275" y="1527950"/>
            <a:ext cx="107649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Nút đăng ký mới được bổ sung vào màn hình đăng nhập và bản build được triển khai với code mới. Chúng ta thực hiện Smoke Testing trên 1 bản build mới.</a:t>
            </a:r>
            <a:endParaRPr sz="3800">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44" name="Google Shape;644;g114ea7bb3ce_0_51"/>
          <p:cNvPicPr preferRelativeResize="0"/>
          <p:nvPr/>
        </p:nvPicPr>
        <p:blipFill>
          <a:blip r:embed="rId1"/>
          <a:stretch>
            <a:fillRect/>
          </a:stretch>
        </p:blipFill>
        <p:spPr>
          <a:xfrm>
            <a:off x="6457800" y="2639000"/>
            <a:ext cx="5124375" cy="4219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648" name="Shape 648"/>
        <p:cNvGrpSpPr/>
        <p:nvPr/>
      </p:nvGrpSpPr>
      <p:grpSpPr>
        <a:xfrm>
          <a:off x="0" y="0"/>
          <a:ext cx="0" cy="0"/>
          <a:chOff x="0" y="0"/>
          <a:chExt cx="0" cy="0"/>
        </a:xfrm>
      </p:grpSpPr>
      <p:sp>
        <p:nvSpPr>
          <p:cNvPr id="649" name="Google Shape;649;g114ea7bb3ce_0_6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smoke testing</a:t>
            </a:r>
            <a:endParaRPr lang="en-US"/>
          </a:p>
        </p:txBody>
      </p:sp>
      <p:sp>
        <p:nvSpPr>
          <p:cNvPr id="650" name="Google Shape;650;g114ea7bb3ce_0_62"/>
          <p:cNvSpPr txBox="1"/>
          <p:nvPr/>
        </p:nvSpPr>
        <p:spPr>
          <a:xfrm>
            <a:off x="261175" y="1498025"/>
            <a:ext cx="11321100" cy="5071500"/>
          </a:xfrm>
          <a:prstGeom prst="rect">
            <a:avLst/>
          </a:prstGeom>
          <a:noFill/>
          <a:ln>
            <a:noFill/>
          </a:ln>
        </p:spPr>
        <p:txBody>
          <a:bodyPr spcFirstLastPara="1" wrap="square" lIns="91425" tIns="45700" rIns="91425" bIns="45700" anchor="t" anchorCtr="0">
            <a:noAutofit/>
          </a:bodyPr>
          <a:lstStyle/>
          <a:p>
            <a:pPr marL="1200150" lvl="1" indent="-374650" algn="l" rtl="0">
              <a:spcBef>
                <a:spcPts val="2400"/>
              </a:spcBef>
              <a:spcAft>
                <a:spcPts val="0"/>
              </a:spcAft>
              <a:buClr>
                <a:srgbClr val="FF5A33"/>
              </a:buClr>
              <a:buSzPts val="3800"/>
              <a:buFont typeface="Quattrocento Sans" panose="020B0502050000020003"/>
              <a:buChar char="❖"/>
            </a:pPr>
            <a:r>
              <a:rPr lang="en-US"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Nội dung thay đổi của chức năng được định nghĩa bằng Task.</a:t>
            </a:r>
            <a:endParaRPr sz="3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0" indent="0" algn="l" rtl="0">
              <a:spcBef>
                <a:spcPts val="2400"/>
              </a:spcBef>
              <a:spcAft>
                <a:spcPts val="0"/>
              </a:spcAft>
              <a:buNone/>
            </a:pPr>
            <a:endParaRPr sz="34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800100" lvl="0" indent="-419100" algn="l" rtl="0">
              <a:spcBef>
                <a:spcPts val="2400"/>
              </a:spcBef>
              <a:spcAft>
                <a:spcPts val="0"/>
              </a:spcAft>
              <a:buClr>
                <a:srgbClr val="FF5A33"/>
              </a:buClr>
              <a:buSzPts val="4000"/>
              <a:buFont typeface="Noto Sans Symbols"/>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khói</a:t>
            </a:r>
            <a:endParaRPr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371600" lvl="0" indent="-482600" algn="l" rtl="0">
              <a:spcBef>
                <a:spcPts val="0"/>
              </a:spcBef>
              <a:spcAft>
                <a:spcPts val="0"/>
              </a:spcAft>
              <a:buClr>
                <a:srgbClr val="FF5A33"/>
              </a:buClr>
              <a:buSzPts val="4000"/>
              <a:buFont typeface="Noto Sans Symbols"/>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tính năng mới được triển khai và tích hợp vào hệ thống.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51" name="Google Shape;651;g114ea7bb3ce_0_62"/>
          <p:cNvSpPr txBox="1"/>
          <p:nvPr/>
        </p:nvSpPr>
        <p:spPr>
          <a:xfrm>
            <a:off x="69582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kiểm thử khói</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0">
                                            <p:txEl>
                                              <p:pRg st="0" end="0"/>
                                            </p:txEl>
                                          </p:spTgt>
                                        </p:tgtEl>
                                        <p:attrNameLst>
                                          <p:attrName>style.visibility</p:attrName>
                                        </p:attrNameLst>
                                      </p:cBhvr>
                                      <p:to>
                                        <p:strVal val="visible"/>
                                      </p:to>
                                    </p:set>
                                    <p:anim calcmode="lin" valueType="num">
                                      <p:cBhvr additive="base">
                                        <p:cTn id="7" dur="1000"/>
                                        <p:tgtEl>
                                          <p:spTgt spid="65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50">
                                            <p:txEl>
                                              <p:pRg st="1" end="1"/>
                                            </p:txEl>
                                          </p:spTgt>
                                        </p:tgtEl>
                                        <p:attrNameLst>
                                          <p:attrName>style.visibility</p:attrName>
                                        </p:attrNameLst>
                                      </p:cBhvr>
                                      <p:to>
                                        <p:strVal val="visible"/>
                                      </p:to>
                                    </p:set>
                                    <p:anim calcmode="lin" valueType="num">
                                      <p:cBhvr additive="base">
                                        <p:cTn id="12" dur="1000"/>
                                        <p:tgtEl>
                                          <p:spTgt spid="65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0">
                                            <p:txEl>
                                              <p:pRg st="2" end="2"/>
                                            </p:txEl>
                                          </p:spTgt>
                                        </p:tgtEl>
                                        <p:attrNameLst>
                                          <p:attrName>style.visibility</p:attrName>
                                        </p:attrNameLst>
                                      </p:cBhvr>
                                      <p:to>
                                        <p:strVal val="visible"/>
                                      </p:to>
                                    </p:set>
                                    <p:anim calcmode="lin" valueType="num">
                                      <p:cBhvr additive="base">
                                        <p:cTn id="17" dur="1000"/>
                                        <p:tgtEl>
                                          <p:spTgt spid="65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50">
                                            <p:txEl>
                                              <p:pRg st="3" end="3"/>
                                            </p:txEl>
                                          </p:spTgt>
                                        </p:tgtEl>
                                        <p:attrNameLst>
                                          <p:attrName>style.visibility</p:attrName>
                                        </p:attrNameLst>
                                      </p:cBhvr>
                                      <p:to>
                                        <p:strVal val="visible"/>
                                      </p:to>
                                    </p:set>
                                    <p:anim calcmode="lin" valueType="num">
                                      <p:cBhvr additive="base">
                                        <p:cTn id="22" dur="1000"/>
                                        <p:tgtEl>
                                          <p:spTgt spid="650">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655" name="Shape 655"/>
        <p:cNvGrpSpPr/>
        <p:nvPr/>
      </p:nvGrpSpPr>
      <p:grpSpPr>
        <a:xfrm>
          <a:off x="0" y="0"/>
          <a:ext cx="0" cy="0"/>
          <a:chOff x="0" y="0"/>
          <a:chExt cx="0" cy="0"/>
        </a:xfrm>
      </p:grpSpPr>
      <p:sp>
        <p:nvSpPr>
          <p:cNvPr id="656" name="Google Shape;656;g114ea7bb3ce_0_6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smoke testing</a:t>
            </a:r>
            <a:endParaRPr lang="en-US"/>
          </a:p>
        </p:txBody>
      </p:sp>
      <p:sp>
        <p:nvSpPr>
          <p:cNvPr id="657" name="Google Shape;657;g114ea7bb3ce_0_68"/>
          <p:cNvSpPr txBox="1"/>
          <p:nvPr/>
        </p:nvSpPr>
        <p:spPr>
          <a:xfrm>
            <a:off x="538875" y="1415650"/>
            <a:ext cx="11043300" cy="52086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Dễ dàng thực hiện việc test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Các lỗi sẽ được nhận diện trong giai đoạn đầu</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Cải thiện chất lượng của hệ thống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Giảm thiểu rủi ro</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Tiến trình dễ dàng truy cập</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Tối ưu hiệu quả và thời gian của việc test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Dễ dàng phát hiện các lỗi quan trọng và sửa chữa các lỗi</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Giảm thiểu các rủi ro phát sinh</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58" name="Google Shape;658;g114ea7bb3ce_0_68"/>
          <p:cNvSpPr txBox="1"/>
          <p:nvPr/>
        </p:nvSpPr>
        <p:spPr>
          <a:xfrm>
            <a:off x="613350" y="6871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Mục đích k</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iểm thử khói</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7">
                                            <p:txEl>
                                              <p:pRg st="0" end="0"/>
                                            </p:txEl>
                                          </p:spTgt>
                                        </p:tgtEl>
                                        <p:attrNameLst>
                                          <p:attrName>style.visibility</p:attrName>
                                        </p:attrNameLst>
                                      </p:cBhvr>
                                      <p:to>
                                        <p:strVal val="visible"/>
                                      </p:to>
                                    </p:set>
                                    <p:anim calcmode="lin" valueType="num">
                                      <p:cBhvr additive="base">
                                        <p:cTn id="7" dur="1000"/>
                                        <p:tgtEl>
                                          <p:spTgt spid="65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57">
                                            <p:txEl>
                                              <p:pRg st="1" end="1"/>
                                            </p:txEl>
                                          </p:spTgt>
                                        </p:tgtEl>
                                        <p:attrNameLst>
                                          <p:attrName>style.visibility</p:attrName>
                                        </p:attrNameLst>
                                      </p:cBhvr>
                                      <p:to>
                                        <p:strVal val="visible"/>
                                      </p:to>
                                    </p:set>
                                    <p:anim calcmode="lin" valueType="num">
                                      <p:cBhvr additive="base">
                                        <p:cTn id="12" dur="1000"/>
                                        <p:tgtEl>
                                          <p:spTgt spid="65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7">
                                            <p:txEl>
                                              <p:pRg st="2" end="2"/>
                                            </p:txEl>
                                          </p:spTgt>
                                        </p:tgtEl>
                                        <p:attrNameLst>
                                          <p:attrName>style.visibility</p:attrName>
                                        </p:attrNameLst>
                                      </p:cBhvr>
                                      <p:to>
                                        <p:strVal val="visible"/>
                                      </p:to>
                                    </p:set>
                                    <p:anim calcmode="lin" valueType="num">
                                      <p:cBhvr additive="base">
                                        <p:cTn id="17" dur="1000"/>
                                        <p:tgtEl>
                                          <p:spTgt spid="65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57">
                                            <p:txEl>
                                              <p:pRg st="3" end="3"/>
                                            </p:txEl>
                                          </p:spTgt>
                                        </p:tgtEl>
                                        <p:attrNameLst>
                                          <p:attrName>style.visibility</p:attrName>
                                        </p:attrNameLst>
                                      </p:cBhvr>
                                      <p:to>
                                        <p:strVal val="visible"/>
                                      </p:to>
                                    </p:set>
                                    <p:anim calcmode="lin" valueType="num">
                                      <p:cBhvr additive="base">
                                        <p:cTn id="22" dur="1000"/>
                                        <p:tgtEl>
                                          <p:spTgt spid="657">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57">
                                            <p:txEl>
                                              <p:pRg st="4" end="4"/>
                                            </p:txEl>
                                          </p:spTgt>
                                        </p:tgtEl>
                                        <p:attrNameLst>
                                          <p:attrName>style.visibility</p:attrName>
                                        </p:attrNameLst>
                                      </p:cBhvr>
                                      <p:to>
                                        <p:strVal val="visible"/>
                                      </p:to>
                                    </p:set>
                                    <p:anim calcmode="lin" valueType="num">
                                      <p:cBhvr additive="base">
                                        <p:cTn id="27" dur="1000"/>
                                        <p:tgtEl>
                                          <p:spTgt spid="657">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657">
                                            <p:txEl>
                                              <p:pRg st="5" end="5"/>
                                            </p:txEl>
                                          </p:spTgt>
                                        </p:tgtEl>
                                        <p:attrNameLst>
                                          <p:attrName>style.visibility</p:attrName>
                                        </p:attrNameLst>
                                      </p:cBhvr>
                                      <p:to>
                                        <p:strVal val="visible"/>
                                      </p:to>
                                    </p:set>
                                    <p:anim calcmode="lin" valueType="num">
                                      <p:cBhvr additive="base">
                                        <p:cTn id="32" dur="1000"/>
                                        <p:tgtEl>
                                          <p:spTgt spid="657">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57">
                                            <p:txEl>
                                              <p:pRg st="6" end="6"/>
                                            </p:txEl>
                                          </p:spTgt>
                                        </p:tgtEl>
                                        <p:attrNameLst>
                                          <p:attrName>style.visibility</p:attrName>
                                        </p:attrNameLst>
                                      </p:cBhvr>
                                      <p:to>
                                        <p:strVal val="visible"/>
                                      </p:to>
                                    </p:set>
                                    <p:anim calcmode="lin" valueType="num">
                                      <p:cBhvr additive="base">
                                        <p:cTn id="37" dur="1000"/>
                                        <p:tgtEl>
                                          <p:spTgt spid="657">
                                            <p:txEl>
                                              <p:pRg st="6" end="6"/>
                                            </p:txEl>
                                          </p:spTgt>
                                        </p:tgtEl>
                                        <p:attrNameLst>
                                          <p:attrName>ppt_x</p:attrName>
                                        </p:attrNameLst>
                                      </p:cBhvr>
                                      <p:tavLst>
                                        <p:tav tm="0" fmla="">
                                          <p:val>
                                            <p:strVal val="#ppt_x-1"/>
                                          </p:val>
                                        </p:tav>
                                        <p:tav tm="100000" fmla="">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657">
                                            <p:txEl>
                                              <p:pRg st="7" end="7"/>
                                            </p:txEl>
                                          </p:spTgt>
                                        </p:tgtEl>
                                        <p:attrNameLst>
                                          <p:attrName>style.visibility</p:attrName>
                                        </p:attrNameLst>
                                      </p:cBhvr>
                                      <p:to>
                                        <p:strVal val="visible"/>
                                      </p:to>
                                    </p:set>
                                    <p:anim calcmode="lin" valueType="num">
                                      <p:cBhvr additive="base">
                                        <p:cTn id="42" dur="1000"/>
                                        <p:tgtEl>
                                          <p:spTgt spid="657">
                                            <p:txEl>
                                              <p:pRg st="7" end="7"/>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g115053b2453_0_22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59" name="Google Shape;159;g115053b2453_0_22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Vòng đời của kiểm thử thành phần</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160" name="Google Shape;160;g115053b2453_0_228"/>
          <p:cNvPicPr preferRelativeResize="0"/>
          <p:nvPr/>
        </p:nvPicPr>
        <p:blipFill>
          <a:blip r:embed="rId1"/>
          <a:stretch>
            <a:fillRect/>
          </a:stretch>
        </p:blipFill>
        <p:spPr>
          <a:xfrm>
            <a:off x="2032925" y="1624800"/>
            <a:ext cx="8126126" cy="50074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662" name="Shape 662"/>
        <p:cNvGrpSpPr/>
        <p:nvPr/>
      </p:nvGrpSpPr>
      <p:grpSpPr>
        <a:xfrm>
          <a:off x="0" y="0"/>
          <a:ext cx="0" cy="0"/>
          <a:chOff x="0" y="0"/>
          <a:chExt cx="0" cy="0"/>
        </a:xfrm>
      </p:grpSpPr>
      <p:sp>
        <p:nvSpPr>
          <p:cNvPr id="663" name="Google Shape;663;g114ea7bb3ce_0_7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smoke testing</a:t>
            </a:r>
            <a:endParaRPr lang="en-US"/>
          </a:p>
        </p:txBody>
      </p:sp>
      <p:sp>
        <p:nvSpPr>
          <p:cNvPr id="664" name="Google Shape;664;g114ea7bb3ce_0_74"/>
          <p:cNvSpPr txBox="1"/>
          <p:nvPr/>
        </p:nvSpPr>
        <p:spPr>
          <a:xfrm>
            <a:off x="538875" y="2188525"/>
            <a:ext cx="11337600" cy="4452600"/>
          </a:xfrm>
          <a:prstGeom prst="rect">
            <a:avLst/>
          </a:prstGeom>
          <a:noFill/>
          <a:ln>
            <a:noFill/>
          </a:ln>
        </p:spPr>
        <p:txBody>
          <a:bodyPr spcFirstLastPara="1" wrap="square" lIns="91425" tIns="45700" rIns="91425" bIns="45700" anchor="t" anchorCtr="0">
            <a:noAutofit/>
          </a:bodyPr>
          <a:lstStyle/>
          <a:p>
            <a:pPr marL="742950" lvl="1" indent="-381000" algn="l" rtl="0">
              <a:spcBef>
                <a:spcPts val="2400"/>
              </a:spcBef>
              <a:spcAft>
                <a:spcPts val="0"/>
              </a:spcAft>
              <a:buClr>
                <a:srgbClr val="FF5A33"/>
              </a:buClr>
              <a:buSzPts val="3900"/>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Tính năng mới tích hợp vào hệ thống được bàn giao không đúng đặc tả yêu cầu.</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Noto Sans Symbols"/>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Tính năng đã bàn giao tuy nhiên hệ thống chưa sẵn sàng tích hợp. </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81000" algn="l" rtl="0">
              <a:spcBef>
                <a:spcPts val="0"/>
              </a:spcBef>
              <a:spcAft>
                <a:spcPts val="0"/>
              </a:spcAft>
              <a:buClr>
                <a:srgbClr val="FF5A33"/>
              </a:buClr>
              <a:buSzPts val="3900"/>
              <a:buFont typeface="Noto Sans Symbols"/>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Khi tích hợp vào hệ thống thì tính năng bàn giao hoạt động đúng đặc tả nhưng lại gây lỗi tới những tính năng khác.</a:t>
            </a:r>
            <a:endParaRPr sz="39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65" name="Google Shape;665;g114ea7bb3ce_0_74"/>
          <p:cNvSpPr txBox="1"/>
          <p:nvPr/>
        </p:nvSpPr>
        <p:spPr>
          <a:xfrm>
            <a:off x="538875" y="762150"/>
            <a:ext cx="114672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khói</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4">
                                            <p:txEl>
                                              <p:pRg st="0" end="0"/>
                                            </p:txEl>
                                          </p:spTgt>
                                        </p:tgtEl>
                                        <p:attrNameLst>
                                          <p:attrName>style.visibility</p:attrName>
                                        </p:attrNameLst>
                                      </p:cBhvr>
                                      <p:to>
                                        <p:strVal val="visible"/>
                                      </p:to>
                                    </p:set>
                                    <p:anim calcmode="lin" valueType="num">
                                      <p:cBhvr additive="base">
                                        <p:cTn id="7" dur="1000"/>
                                        <p:tgtEl>
                                          <p:spTgt spid="66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64">
                                            <p:txEl>
                                              <p:pRg st="1" end="1"/>
                                            </p:txEl>
                                          </p:spTgt>
                                        </p:tgtEl>
                                        <p:attrNameLst>
                                          <p:attrName>style.visibility</p:attrName>
                                        </p:attrNameLst>
                                      </p:cBhvr>
                                      <p:to>
                                        <p:strVal val="visible"/>
                                      </p:to>
                                    </p:set>
                                    <p:anim calcmode="lin" valueType="num">
                                      <p:cBhvr additive="base">
                                        <p:cTn id="12" dur="1000"/>
                                        <p:tgtEl>
                                          <p:spTgt spid="66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64">
                                            <p:txEl>
                                              <p:pRg st="2" end="2"/>
                                            </p:txEl>
                                          </p:spTgt>
                                        </p:tgtEl>
                                        <p:attrNameLst>
                                          <p:attrName>style.visibility</p:attrName>
                                        </p:attrNameLst>
                                      </p:cBhvr>
                                      <p:to>
                                        <p:strVal val="visible"/>
                                      </p:to>
                                    </p:set>
                                    <p:anim calcmode="lin" valueType="num">
                                      <p:cBhvr additive="base">
                                        <p:cTn id="17" dur="1000"/>
                                        <p:tgtEl>
                                          <p:spTgt spid="664">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669" name="Shape 669"/>
        <p:cNvGrpSpPr/>
        <p:nvPr/>
      </p:nvGrpSpPr>
      <p:grpSpPr>
        <a:xfrm>
          <a:off x="0" y="0"/>
          <a:ext cx="0" cy="0"/>
          <a:chOff x="0" y="0"/>
          <a:chExt cx="0" cy="0"/>
        </a:xfrm>
      </p:grpSpPr>
      <p:sp>
        <p:nvSpPr>
          <p:cNvPr id="670" name="Google Shape;670;g114ea7bb3ce_0_155"/>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kiểm thử </a:t>
            </a:r>
            <a:r>
              <a:rPr lang="en-US" sz="5400" b="1" cap="small">
                <a:solidFill>
                  <a:srgbClr val="FFA15D"/>
                </a:solidFill>
                <a:latin typeface="Calibri" panose="020F0502020204030204"/>
                <a:ea typeface="Calibri" panose="020F0502020204030204"/>
                <a:cs typeface="Calibri" panose="020F0502020204030204"/>
                <a:sym typeface="Calibri" panose="020F0502020204030204"/>
              </a:rPr>
              <a:t>hồi quy</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671" name="Google Shape;671;g114ea7bb3ce_0_15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672" name="Google Shape;672;g114ea7bb3ce_0_155"/>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676" name="Shape 676"/>
        <p:cNvGrpSpPr/>
        <p:nvPr/>
      </p:nvGrpSpPr>
      <p:grpSpPr>
        <a:xfrm>
          <a:off x="0" y="0"/>
          <a:ext cx="0" cy="0"/>
          <a:chOff x="0" y="0"/>
          <a:chExt cx="0" cy="0"/>
        </a:xfrm>
      </p:grpSpPr>
      <p:pic>
        <p:nvPicPr>
          <p:cNvPr id="677" name="Google Shape;677;g114ea7bb3ce_0_173"/>
          <p:cNvPicPr preferRelativeResize="0"/>
          <p:nvPr/>
        </p:nvPicPr>
        <p:blipFill>
          <a:blip r:embed="rId1"/>
          <a:stretch>
            <a:fillRect/>
          </a:stretch>
        </p:blipFill>
        <p:spPr>
          <a:xfrm>
            <a:off x="0" y="1291900"/>
            <a:ext cx="11891276" cy="3574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681" name="Shape 681"/>
        <p:cNvGrpSpPr/>
        <p:nvPr/>
      </p:nvGrpSpPr>
      <p:grpSpPr>
        <a:xfrm>
          <a:off x="0" y="0"/>
          <a:ext cx="0" cy="0"/>
          <a:chOff x="0" y="0"/>
          <a:chExt cx="0" cy="0"/>
        </a:xfrm>
      </p:grpSpPr>
      <p:sp>
        <p:nvSpPr>
          <p:cNvPr id="682" name="Google Shape;682;g114ea7bb3ce_0_17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a:t>
            </a:r>
            <a:r>
              <a:rPr lang="en-US"/>
              <a:t> testing</a:t>
            </a:r>
            <a:endParaRPr lang="en-US"/>
          </a:p>
        </p:txBody>
      </p:sp>
      <p:sp>
        <p:nvSpPr>
          <p:cNvPr id="683" name="Google Shape;683;g114ea7bb3ce_0_178"/>
          <p:cNvSpPr txBox="1"/>
          <p:nvPr/>
        </p:nvSpPr>
        <p:spPr>
          <a:xfrm>
            <a:off x="484975" y="1396775"/>
            <a:ext cx="11359500" cy="5291100"/>
          </a:xfrm>
          <a:prstGeom prst="rect">
            <a:avLst/>
          </a:prstGeom>
          <a:noFill/>
          <a:ln>
            <a:noFill/>
          </a:ln>
        </p:spPr>
        <p:txBody>
          <a:bodyPr spcFirstLastPara="1" wrap="square" lIns="91425" tIns="45700" rIns="91425" bIns="45700" anchor="t" anchorCtr="0">
            <a:noAutofit/>
          </a:bodyPr>
          <a:lstStyle/>
          <a:p>
            <a:pPr marL="742950" lvl="1" indent="-349250" algn="l" rtl="0">
              <a:spcBef>
                <a:spcPts val="280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hồi quy xác nhận rằng một tính năng mới được thêm không ảnh hưởng xấu đến các tính năng hiện có.</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hồi quy là kiểm thử lại các trường hợp đã được thực hiện để đảm bảo các chức năng hiện có hoạt động tốt.</a:t>
            </a:r>
            <a:endParaRPr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spcBef>
                <a:spcPts val="0"/>
              </a:spcBef>
              <a:spcAft>
                <a:spcPts val="0"/>
              </a:spcAft>
              <a:buClr>
                <a:srgbClr val="FF5A33"/>
              </a:buClr>
              <a:buSzPts val="3400"/>
              <a:buFont typeface="Quattrocento Sans" panose="020B0502050000020003"/>
              <a:buChar char="❖"/>
            </a:pPr>
            <a:r>
              <a:rPr lang="en-US" sz="34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Kiểm thử hồi quy đảm bảo rằng những thay đổi source code sẽ không ảnh hưởng tới các chức năng hiện có, đảm bảo rằng code cũ vẫn hoạt động sau khi thực hiện thay đổi source code.</a:t>
            </a:r>
            <a:endParaRPr sz="34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84" name="Google Shape;684;g114ea7bb3ce_0_178"/>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Regression Testing - Kiểm thử 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3">
                                            <p:txEl>
                                              <p:pRg st="0" end="0"/>
                                            </p:txEl>
                                          </p:spTgt>
                                        </p:tgtEl>
                                        <p:attrNameLst>
                                          <p:attrName>style.visibility</p:attrName>
                                        </p:attrNameLst>
                                      </p:cBhvr>
                                      <p:to>
                                        <p:strVal val="visible"/>
                                      </p:to>
                                    </p:set>
                                    <p:anim calcmode="lin" valueType="num">
                                      <p:cBhvr additive="base">
                                        <p:cTn id="7" dur="1000"/>
                                        <p:tgtEl>
                                          <p:spTgt spid="68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83">
                                            <p:txEl>
                                              <p:pRg st="1" end="1"/>
                                            </p:txEl>
                                          </p:spTgt>
                                        </p:tgtEl>
                                        <p:attrNameLst>
                                          <p:attrName>style.visibility</p:attrName>
                                        </p:attrNameLst>
                                      </p:cBhvr>
                                      <p:to>
                                        <p:strVal val="visible"/>
                                      </p:to>
                                    </p:set>
                                    <p:anim calcmode="lin" valueType="num">
                                      <p:cBhvr additive="base">
                                        <p:cTn id="12" dur="1000"/>
                                        <p:tgtEl>
                                          <p:spTgt spid="68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83">
                                            <p:txEl>
                                              <p:pRg st="2" end="2"/>
                                            </p:txEl>
                                          </p:spTgt>
                                        </p:tgtEl>
                                        <p:attrNameLst>
                                          <p:attrName>style.visibility</p:attrName>
                                        </p:attrNameLst>
                                      </p:cBhvr>
                                      <p:to>
                                        <p:strVal val="visible"/>
                                      </p:to>
                                    </p:set>
                                    <p:anim calcmode="lin" valueType="num">
                                      <p:cBhvr additive="base">
                                        <p:cTn id="17" dur="1000"/>
                                        <p:tgtEl>
                                          <p:spTgt spid="68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688" name="Shape 688"/>
        <p:cNvGrpSpPr/>
        <p:nvPr/>
      </p:nvGrpSpPr>
      <p:grpSpPr>
        <a:xfrm>
          <a:off x="0" y="0"/>
          <a:ext cx="0" cy="0"/>
          <a:chOff x="0" y="0"/>
          <a:chExt cx="0" cy="0"/>
        </a:xfrm>
      </p:grpSpPr>
      <p:sp>
        <p:nvSpPr>
          <p:cNvPr id="689" name="Google Shape;689;g11581faaf7a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 testing</a:t>
            </a:r>
            <a:endParaRPr lang="en-US"/>
          </a:p>
        </p:txBody>
      </p:sp>
      <p:sp>
        <p:nvSpPr>
          <p:cNvPr id="690" name="Google Shape;690;g11581faaf7a_0_0"/>
          <p:cNvSpPr txBox="1"/>
          <p:nvPr/>
        </p:nvSpPr>
        <p:spPr>
          <a:xfrm>
            <a:off x="604775" y="1501300"/>
            <a:ext cx="11359500" cy="5291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400"/>
              </a:spcBef>
              <a:spcAft>
                <a:spcPts val="0"/>
              </a:spcAft>
              <a:buClr>
                <a:srgbClr val="FF5A33"/>
              </a:buClr>
              <a:buSzPts val="3600"/>
              <a:buFont typeface="Quattrocento Sans" panose="020B0502050000020003"/>
              <a:buChar char="❖"/>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Retest All:  Kiểm tra lại tất cả</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Regression Test Selection: Lựa chọn kiểm tra hồi quy</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lnSpc>
                <a:spcPct val="115000"/>
              </a:lnSpc>
              <a:spcBef>
                <a:spcPts val="0"/>
              </a:spcBef>
              <a:spcAft>
                <a:spcPts val="0"/>
              </a:spcAft>
              <a:buClr>
                <a:srgbClr val="FF5A33"/>
              </a:buClr>
              <a:buSzPts val="3600"/>
              <a:buFont typeface="Quattrocento Sans" panose="020B0502050000020003"/>
              <a:buChar char="❖"/>
            </a:pPr>
            <a:r>
              <a:rPr lang="en-US"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rPr>
              <a:t>Prioritization of Test Cases: Ưu tiên cho trường hợp thử nghiệm.</a:t>
            </a:r>
            <a:endParaRPr sz="3600">
              <a:solidFill>
                <a:srgbClr val="1B1B1B"/>
              </a:solidFill>
              <a:highlight>
                <a:srgbClr val="FFFFFF"/>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91" name="Google Shape;691;g11581faaf7a_0_0"/>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Phương pháp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Kiểm thử 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92" name="Google Shape;692;g11581faaf7a_0_0"/>
          <p:cNvPicPr preferRelativeResize="0"/>
          <p:nvPr/>
        </p:nvPicPr>
        <p:blipFill>
          <a:blip r:embed="rId1"/>
          <a:stretch>
            <a:fillRect/>
          </a:stretch>
        </p:blipFill>
        <p:spPr>
          <a:xfrm>
            <a:off x="7458300" y="3563801"/>
            <a:ext cx="4407375" cy="3142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0">
                                            <p:txEl>
                                              <p:pRg st="0" end="0"/>
                                            </p:txEl>
                                          </p:spTgt>
                                        </p:tgtEl>
                                        <p:attrNameLst>
                                          <p:attrName>style.visibility</p:attrName>
                                        </p:attrNameLst>
                                      </p:cBhvr>
                                      <p:to>
                                        <p:strVal val="visible"/>
                                      </p:to>
                                    </p:set>
                                    <p:anim calcmode="lin" valueType="num">
                                      <p:cBhvr additive="base">
                                        <p:cTn id="7" dur="1000"/>
                                        <p:tgtEl>
                                          <p:spTgt spid="69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0">
                                            <p:txEl>
                                              <p:pRg st="1" end="1"/>
                                            </p:txEl>
                                          </p:spTgt>
                                        </p:tgtEl>
                                        <p:attrNameLst>
                                          <p:attrName>style.visibility</p:attrName>
                                        </p:attrNameLst>
                                      </p:cBhvr>
                                      <p:to>
                                        <p:strVal val="visible"/>
                                      </p:to>
                                    </p:set>
                                    <p:anim calcmode="lin" valueType="num">
                                      <p:cBhvr additive="base">
                                        <p:cTn id="12" dur="1000"/>
                                        <p:tgtEl>
                                          <p:spTgt spid="69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90">
                                            <p:txEl>
                                              <p:pRg st="2" end="2"/>
                                            </p:txEl>
                                          </p:spTgt>
                                        </p:tgtEl>
                                        <p:attrNameLst>
                                          <p:attrName>style.visibility</p:attrName>
                                        </p:attrNameLst>
                                      </p:cBhvr>
                                      <p:to>
                                        <p:strVal val="visible"/>
                                      </p:to>
                                    </p:set>
                                    <p:anim calcmode="lin" valueType="num">
                                      <p:cBhvr additive="base">
                                        <p:cTn id="17" dur="1000"/>
                                        <p:tgtEl>
                                          <p:spTgt spid="69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696" name="Shape 696"/>
        <p:cNvGrpSpPr/>
        <p:nvPr/>
      </p:nvGrpSpPr>
      <p:grpSpPr>
        <a:xfrm>
          <a:off x="0" y="0"/>
          <a:ext cx="0" cy="0"/>
          <a:chOff x="0" y="0"/>
          <a:chExt cx="0" cy="0"/>
        </a:xfrm>
      </p:grpSpPr>
      <p:sp>
        <p:nvSpPr>
          <p:cNvPr id="697" name="Google Shape;697;g114ea7bb3ce_0_20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 testing</a:t>
            </a:r>
            <a:endParaRPr lang="en-US"/>
          </a:p>
        </p:txBody>
      </p:sp>
      <p:sp>
        <p:nvSpPr>
          <p:cNvPr id="698" name="Google Shape;698;g114ea7bb3ce_0_20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99" name="Google Shape;699;g114ea7bb3ce_0_202"/>
          <p:cNvSpPr txBox="1"/>
          <p:nvPr/>
        </p:nvSpPr>
        <p:spPr>
          <a:xfrm>
            <a:off x="817275" y="1737550"/>
            <a:ext cx="11222100" cy="535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US" sz="355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Ví dụ 1: Khi chức năng phần mềm được thay đổi</a:t>
            </a:r>
            <a:endParaRPr sz="355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Clr>
                <a:schemeClr val="dk1"/>
              </a:buClr>
              <a:buSzPts val="1100"/>
              <a:buFont typeface="Arial" panose="020B0604020202020204"/>
              <a:buNone/>
            </a:pPr>
            <a:r>
              <a:rPr lang="en-US" sz="3400">
                <a:latin typeface="Quattrocento Sans" panose="020B0502050000020003"/>
                <a:ea typeface="Quattrocento Sans" panose="020B0502050000020003"/>
                <a:cs typeface="Quattrocento Sans" panose="020B0502050000020003"/>
                <a:sym typeface="Quattrocento Sans" panose="020B0502050000020003"/>
              </a:rPr>
              <a:t>Giả sử có một ứng dụng quản lý sinh viên, phần mềm này có chức năng thêm, sửa, xóa sinh viên và tất cả các tính năng này đang hoạt động bình thường. Tuy nhiên khách hàng muốn thay đổi nút xóa thành </a:t>
            </a:r>
            <a:r>
              <a:rPr lang="en-US" sz="3400">
                <a:latin typeface="Quattrocento Sans" panose="020B0502050000020003"/>
                <a:ea typeface="Quattrocento Sans" panose="020B0502050000020003"/>
                <a:cs typeface="Quattrocento Sans" panose="020B0502050000020003"/>
                <a:sym typeface="Quattrocento Sans" panose="020B0502050000020003"/>
              </a:rPr>
              <a:t>toggle</a:t>
            </a:r>
            <a:r>
              <a:rPr lang="en-US" sz="3400">
                <a:latin typeface="Quattrocento Sans" panose="020B0502050000020003"/>
                <a:ea typeface="Quattrocento Sans" panose="020B0502050000020003"/>
                <a:cs typeface="Quattrocento Sans" panose="020B0502050000020003"/>
                <a:sym typeface="Quattrocento Sans" panose="020B0502050000020003"/>
              </a:rPr>
              <a:t> để </a:t>
            </a:r>
            <a:r>
              <a:rPr lang="en-US" sz="3400">
                <a:latin typeface="Quattrocento Sans" panose="020B0502050000020003"/>
                <a:ea typeface="Quattrocento Sans" panose="020B0502050000020003"/>
                <a:cs typeface="Quattrocento Sans" panose="020B0502050000020003"/>
                <a:sym typeface="Quattrocento Sans" panose="020B0502050000020003"/>
              </a:rPr>
              <a:t>enable</a:t>
            </a:r>
            <a:r>
              <a:rPr lang="en-US" sz="3400">
                <a:latin typeface="Quattrocento Sans" panose="020B0502050000020003"/>
                <a:ea typeface="Quattrocento Sans" panose="020B0502050000020003"/>
                <a:cs typeface="Quattrocento Sans" panose="020B0502050000020003"/>
                <a:sym typeface="Quattrocento Sans" panose="020B0502050000020003"/>
              </a:rPr>
              <a:t> hoặc disable sinh viên. Việc thay đổi tính năng này phải được kiểm thử để đảm bảo rằng tính năng được thay đổi hoạt động bình thường và tất cả các tính năng cũ cũng được hoạt động bình thường. Quá trình này được gọi là kiểm thử hồi quy</a:t>
            </a:r>
            <a:endParaRPr sz="34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23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703" name="Shape 703"/>
        <p:cNvGrpSpPr/>
        <p:nvPr/>
      </p:nvGrpSpPr>
      <p:grpSpPr>
        <a:xfrm>
          <a:off x="0" y="0"/>
          <a:ext cx="0" cy="0"/>
          <a:chOff x="0" y="0"/>
          <a:chExt cx="0" cy="0"/>
        </a:xfrm>
      </p:grpSpPr>
      <p:sp>
        <p:nvSpPr>
          <p:cNvPr id="704" name="Google Shape;704;g114ea7bb3ce_0_20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 testing</a:t>
            </a:r>
            <a:endParaRPr lang="en-US"/>
          </a:p>
        </p:txBody>
      </p:sp>
      <p:sp>
        <p:nvSpPr>
          <p:cNvPr id="705" name="Google Shape;705;g114ea7bb3ce_0_20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06" name="Google Shape;706;g114ea7bb3ce_0_209"/>
          <p:cNvSpPr txBox="1"/>
          <p:nvPr/>
        </p:nvSpPr>
        <p:spPr>
          <a:xfrm>
            <a:off x="817275" y="1527950"/>
            <a:ext cx="11061300" cy="601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latin typeface="Quattrocento Sans" panose="020B0502050000020003"/>
                <a:ea typeface="Quattrocento Sans" panose="020B0502050000020003"/>
                <a:cs typeface="Quattrocento Sans" panose="020B0502050000020003"/>
                <a:sym typeface="Quattrocento Sans" panose="020B0502050000020003"/>
              </a:rPr>
              <a:t>Ví dụ 2: Khi thêm 1 tính năng mới vào ứng dụng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914400" lvl="0" indent="-457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Phần mềm ứng dụng luôn luôn được cải tiến thêm các tính năng mới để đáp ứng nhu cầu của người dùng. Chính vì thế khi một chức năng mới được thêm vào phần mềm đã được phát triển chúng ta cũng cần thực hiện kiểm thử hồi quy trên toàn bộ ứng dụng để đảm bảo rằng việc thêm chức năng mới đó không làm ảnh hưởng đến các chức năng cũ đã được phát triển.</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700"/>
              </a:spcBef>
              <a:spcAft>
                <a:spcPts val="0"/>
              </a:spcAft>
              <a:buNone/>
            </a:pPr>
            <a:endParaRPr sz="225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23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710" name="Shape 710"/>
        <p:cNvGrpSpPr/>
        <p:nvPr/>
      </p:nvGrpSpPr>
      <p:grpSpPr>
        <a:xfrm>
          <a:off x="0" y="0"/>
          <a:ext cx="0" cy="0"/>
          <a:chOff x="0" y="0"/>
          <a:chExt cx="0" cy="0"/>
        </a:xfrm>
      </p:grpSpPr>
      <p:sp>
        <p:nvSpPr>
          <p:cNvPr id="711" name="Google Shape;711;g114ea7bb3ce_0_21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 testing</a:t>
            </a:r>
            <a:endParaRPr lang="en-US"/>
          </a:p>
        </p:txBody>
      </p:sp>
      <p:sp>
        <p:nvSpPr>
          <p:cNvPr id="712" name="Google Shape;712;g114ea7bb3ce_0_21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kiểm thử 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13" name="Google Shape;713;g114ea7bb3ce_0_216"/>
          <p:cNvSpPr txBox="1"/>
          <p:nvPr/>
        </p:nvSpPr>
        <p:spPr>
          <a:xfrm>
            <a:off x="726250" y="1737550"/>
            <a:ext cx="10965300" cy="620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latin typeface="Quattrocento Sans" panose="020B0502050000020003"/>
                <a:ea typeface="Quattrocento Sans" panose="020B0502050000020003"/>
                <a:cs typeface="Quattrocento Sans" panose="020B0502050000020003"/>
                <a:sym typeface="Quattrocento Sans" panose="020B0502050000020003"/>
              </a:rPr>
              <a:t>Ví dụ 3: Khi developer fix bug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914400" lvl="0" indent="-457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Trong quá trình fix bug có thể developer fix được bug của chức năng A nhưng chức năng B có liên quan đến chức năng A lại bị lỗi nào đó do quá trình sửa code gây ra. Chính vì vậy khi developer thực hiện fix bug chúng ta sẽ </a:t>
            </a:r>
            <a:r>
              <a:rPr lang="en-US" sz="3600" b="1">
                <a:latin typeface="Quattrocento Sans" panose="020B0502050000020003"/>
                <a:ea typeface="Quattrocento Sans" panose="020B0502050000020003"/>
                <a:cs typeface="Quattrocento Sans" panose="020B0502050000020003"/>
                <a:sym typeface="Quattrocento Sans" panose="020B0502050000020003"/>
              </a:rPr>
              <a:t>Retest</a:t>
            </a:r>
            <a:r>
              <a:rPr lang="en-US" sz="3600" b="1">
                <a:latin typeface="Quattrocento Sans" panose="020B0502050000020003"/>
                <a:ea typeface="Quattrocento Sans" panose="020B0502050000020003"/>
                <a:cs typeface="Quattrocento Sans" panose="020B0502050000020003"/>
                <a:sym typeface="Quattrocento Sans" panose="020B0502050000020003"/>
              </a:rPr>
              <a:t> </a:t>
            </a:r>
            <a:r>
              <a:rPr lang="en-US" sz="3600">
                <a:latin typeface="Quattrocento Sans" panose="020B0502050000020003"/>
                <a:ea typeface="Quattrocento Sans" panose="020B0502050000020003"/>
                <a:cs typeface="Quattrocento Sans" panose="020B0502050000020003"/>
                <a:sym typeface="Quattrocento Sans" panose="020B0502050000020003"/>
              </a:rPr>
              <a:t>lại chức năng A và thực hiện </a:t>
            </a:r>
            <a:r>
              <a:rPr lang="en-US" sz="3600" b="1">
                <a:latin typeface="Quattrocento Sans" panose="020B0502050000020003"/>
                <a:ea typeface="Quattrocento Sans" panose="020B0502050000020003"/>
                <a:cs typeface="Quattrocento Sans" panose="020B0502050000020003"/>
                <a:sym typeface="Quattrocento Sans" panose="020B0502050000020003"/>
              </a:rPr>
              <a:t>Regression test</a:t>
            </a:r>
            <a:r>
              <a:rPr lang="en-US" sz="3600">
                <a:latin typeface="Quattrocento Sans" panose="020B0502050000020003"/>
                <a:ea typeface="Quattrocento Sans" panose="020B0502050000020003"/>
                <a:cs typeface="Quattrocento Sans" panose="020B0502050000020003"/>
                <a:sym typeface="Quattrocento Sans" panose="020B0502050000020003"/>
              </a:rPr>
              <a:t> chức năng B để đảm bảo các chức năng của hệ thống vẫn hoạt động tốt.</a:t>
            </a:r>
            <a:endParaRPr sz="36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2000"/>
              </a:spcBef>
              <a:spcAft>
                <a:spcPts val="0"/>
              </a:spcAft>
              <a:buNone/>
            </a:pPr>
            <a:endParaRPr sz="275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lnSpc>
                <a:spcPct val="115000"/>
              </a:lnSpc>
              <a:spcBef>
                <a:spcPts val="700"/>
              </a:spcBef>
              <a:spcAft>
                <a:spcPts val="0"/>
              </a:spcAft>
              <a:buNone/>
            </a:pPr>
            <a:endParaRPr sz="225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23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717" name="Shape 717"/>
        <p:cNvGrpSpPr/>
        <p:nvPr/>
      </p:nvGrpSpPr>
      <p:grpSpPr>
        <a:xfrm>
          <a:off x="0" y="0"/>
          <a:ext cx="0" cy="0"/>
          <a:chOff x="0" y="0"/>
          <a:chExt cx="0" cy="0"/>
        </a:xfrm>
      </p:grpSpPr>
      <p:sp>
        <p:nvSpPr>
          <p:cNvPr id="718" name="Google Shape;718;g114ea7bb3ce_0_18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a:t>
            </a:r>
            <a:r>
              <a:rPr lang="en-US"/>
              <a:t> testing</a:t>
            </a:r>
            <a:endParaRPr lang="en-US"/>
          </a:p>
        </p:txBody>
      </p:sp>
      <p:sp>
        <p:nvSpPr>
          <p:cNvPr id="719" name="Google Shape;719;g114ea7bb3ce_0_184"/>
          <p:cNvSpPr txBox="1"/>
          <p:nvPr/>
        </p:nvSpPr>
        <p:spPr>
          <a:xfrm>
            <a:off x="261175" y="1498025"/>
            <a:ext cx="11400000" cy="5360100"/>
          </a:xfrm>
          <a:prstGeom prst="rect">
            <a:avLst/>
          </a:prstGeom>
          <a:noFill/>
          <a:ln>
            <a:noFill/>
          </a:ln>
        </p:spPr>
        <p:txBody>
          <a:bodyPr spcFirstLastPara="1" wrap="square" lIns="91425" tIns="45700" rIns="91425" bIns="45700" anchor="t" anchorCtr="0">
            <a:noAutofit/>
          </a:bodyPr>
          <a:lstStyle/>
          <a:p>
            <a:pPr marL="1200150" lvl="1" indent="-387350" algn="l" rtl="0">
              <a:spcBef>
                <a:spcPts val="500"/>
              </a:spcBef>
              <a:spcAft>
                <a:spcPts val="0"/>
              </a:spcAft>
              <a:buClr>
                <a:srgbClr val="FF5A33"/>
              </a:buClr>
              <a:buSzPts val="4000"/>
              <a:buFont typeface="Quattrocento Sans" panose="020B0502050000020003"/>
              <a:buChar char="❖"/>
            </a:pPr>
            <a:r>
              <a:rPr lang="en-US" sz="4000">
                <a:solidFill>
                  <a:srgbClr val="414141"/>
                </a:solidFill>
                <a:latin typeface="Quattrocento Sans" panose="020B0502050000020003"/>
                <a:ea typeface="Quattrocento Sans" panose="020B0502050000020003"/>
                <a:cs typeface="Quattrocento Sans" panose="020B0502050000020003"/>
                <a:sym typeface="Quattrocento Sans" panose="020B0502050000020003"/>
              </a:rPr>
              <a:t>Tài liệu đặc tả</a:t>
            </a:r>
            <a:endParaRPr sz="4000">
              <a:solidFill>
                <a:srgbClr val="414141"/>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1" indent="-361950" algn="l" rtl="0">
              <a:spcBef>
                <a:spcPts val="0"/>
              </a:spcBef>
              <a:spcAft>
                <a:spcPts val="0"/>
              </a:spcAft>
              <a:buClr>
                <a:srgbClr val="FF5A33"/>
              </a:buClr>
              <a:buSzPts val="3600"/>
              <a:buFont typeface="Noto Sans Symbols"/>
              <a:buChar char="❖"/>
            </a:pPr>
            <a:r>
              <a:rPr lang="en-US" sz="4000">
                <a:solidFill>
                  <a:srgbClr val="414141"/>
                </a:solidFill>
                <a:latin typeface="Quattrocento Sans" panose="020B0502050000020003"/>
                <a:ea typeface="Quattrocento Sans" panose="020B0502050000020003"/>
                <a:cs typeface="Quattrocento Sans" panose="020B0502050000020003"/>
                <a:sym typeface="Quattrocento Sans" panose="020B0502050000020003"/>
              </a:rPr>
              <a:t>Testcase</a:t>
            </a:r>
            <a:endParaRPr sz="39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800100" lvl="0" indent="-412750" algn="l" rtl="0">
              <a:spcBef>
                <a:spcPts val="0"/>
              </a:spcBef>
              <a:spcAft>
                <a:spcPts val="0"/>
              </a:spcAft>
              <a:buClr>
                <a:srgbClr val="FF5A33"/>
              </a:buClr>
              <a:buSzPts val="3900"/>
              <a:buFont typeface="Noto Sans Symbols"/>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Đối tượng kiểm thử </a:t>
            </a: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hồi quy</a:t>
            </a:r>
            <a:endParaRPr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1" indent="-381000" algn="l" rtl="0">
              <a:spcBef>
                <a:spcPts val="0"/>
              </a:spcBef>
              <a:spcAft>
                <a:spcPts val="0"/>
              </a:spcAft>
              <a:buClr>
                <a:srgbClr val="FF5A33"/>
              </a:buClr>
              <a:buSzPts val="3900"/>
              <a:buFont typeface="Noto Sans Symbols"/>
              <a:buChar char="❖"/>
            </a:pPr>
            <a:r>
              <a:rPr lang="en-US" sz="39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a:t>
            </a:r>
            <a:r>
              <a:rPr lang="en-US"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rPr>
              <a:t>hay đổi trong yêu cầu và source code được sửa đổi theo yêu cầu</a:t>
            </a:r>
            <a:endParaRPr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1" indent="-381000" algn="l" rtl="0">
              <a:spcBef>
                <a:spcPts val="0"/>
              </a:spcBef>
              <a:spcAft>
                <a:spcPts val="0"/>
              </a:spcAft>
              <a:buClr>
                <a:srgbClr val="FF5A33"/>
              </a:buClr>
              <a:buSzPts val="3900"/>
              <a:buFont typeface="Noto Sans Symbols"/>
              <a:buChar char="❖"/>
            </a:pPr>
            <a:r>
              <a:rPr lang="en-US"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rPr>
              <a:t>Tính năng mới được thêm vào phần mềm</a:t>
            </a:r>
            <a:endParaRPr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1" indent="-381000" algn="l" rtl="0">
              <a:spcBef>
                <a:spcPts val="0"/>
              </a:spcBef>
              <a:spcAft>
                <a:spcPts val="0"/>
              </a:spcAft>
              <a:buClr>
                <a:srgbClr val="FF5A33"/>
              </a:buClr>
              <a:buSzPts val="3900"/>
              <a:buFont typeface="Noto Sans Symbols"/>
              <a:buChar char="❖"/>
            </a:pPr>
            <a:r>
              <a:rPr lang="en-US"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rPr>
              <a:t>Sửa lỗi</a:t>
            </a:r>
            <a:endParaRPr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endParaRPr>
          </a:p>
          <a:p>
            <a:pPr marL="1200150" lvl="1" indent="-381000" algn="l" rtl="0">
              <a:spcBef>
                <a:spcPts val="0"/>
              </a:spcBef>
              <a:spcAft>
                <a:spcPts val="0"/>
              </a:spcAft>
              <a:buClr>
                <a:srgbClr val="FF5A33"/>
              </a:buClr>
              <a:buSzPts val="3900"/>
              <a:buFont typeface="Noto Sans Symbols"/>
              <a:buChar char="❖"/>
            </a:pPr>
            <a:r>
              <a:rPr lang="en-US"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rPr>
              <a:t>Khắc phục sự cố hiệu suất</a:t>
            </a:r>
            <a:endParaRPr sz="3900">
              <a:solidFill>
                <a:srgbClr val="41414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20" name="Google Shape;720;g114ea7bb3ce_0_184"/>
          <p:cNvSpPr txBox="1"/>
          <p:nvPr/>
        </p:nvSpPr>
        <p:spPr>
          <a:xfrm>
            <a:off x="69582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Cơ sở đầu vào để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anim calcmode="lin" valueType="num">
                                      <p:cBhvr additive="base">
                                        <p:cTn id="7" dur="1000"/>
                                        <p:tgtEl>
                                          <p:spTgt spid="71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19">
                                            <p:txEl>
                                              <p:pRg st="1" end="1"/>
                                            </p:txEl>
                                          </p:spTgt>
                                        </p:tgtEl>
                                        <p:attrNameLst>
                                          <p:attrName>style.visibility</p:attrName>
                                        </p:attrNameLst>
                                      </p:cBhvr>
                                      <p:to>
                                        <p:strVal val="visible"/>
                                      </p:to>
                                    </p:set>
                                    <p:anim calcmode="lin" valueType="num">
                                      <p:cBhvr additive="base">
                                        <p:cTn id="12" dur="1000"/>
                                        <p:tgtEl>
                                          <p:spTgt spid="71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19">
                                            <p:txEl>
                                              <p:pRg st="2" end="2"/>
                                            </p:txEl>
                                          </p:spTgt>
                                        </p:tgtEl>
                                        <p:attrNameLst>
                                          <p:attrName>style.visibility</p:attrName>
                                        </p:attrNameLst>
                                      </p:cBhvr>
                                      <p:to>
                                        <p:strVal val="visible"/>
                                      </p:to>
                                    </p:set>
                                    <p:anim calcmode="lin" valueType="num">
                                      <p:cBhvr additive="base">
                                        <p:cTn id="17" dur="1000"/>
                                        <p:tgtEl>
                                          <p:spTgt spid="71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19">
                                            <p:txEl>
                                              <p:pRg st="3" end="3"/>
                                            </p:txEl>
                                          </p:spTgt>
                                        </p:tgtEl>
                                        <p:attrNameLst>
                                          <p:attrName>style.visibility</p:attrName>
                                        </p:attrNameLst>
                                      </p:cBhvr>
                                      <p:to>
                                        <p:strVal val="visible"/>
                                      </p:to>
                                    </p:set>
                                    <p:anim calcmode="lin" valueType="num">
                                      <p:cBhvr additive="base">
                                        <p:cTn id="22" dur="1000"/>
                                        <p:tgtEl>
                                          <p:spTgt spid="71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19">
                                            <p:txEl>
                                              <p:pRg st="4" end="4"/>
                                            </p:txEl>
                                          </p:spTgt>
                                        </p:tgtEl>
                                        <p:attrNameLst>
                                          <p:attrName>style.visibility</p:attrName>
                                        </p:attrNameLst>
                                      </p:cBhvr>
                                      <p:to>
                                        <p:strVal val="visible"/>
                                      </p:to>
                                    </p:set>
                                    <p:anim calcmode="lin" valueType="num">
                                      <p:cBhvr additive="base">
                                        <p:cTn id="27" dur="1000"/>
                                        <p:tgtEl>
                                          <p:spTgt spid="719">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19">
                                            <p:txEl>
                                              <p:pRg st="5" end="5"/>
                                            </p:txEl>
                                          </p:spTgt>
                                        </p:tgtEl>
                                        <p:attrNameLst>
                                          <p:attrName>style.visibility</p:attrName>
                                        </p:attrNameLst>
                                      </p:cBhvr>
                                      <p:to>
                                        <p:strVal val="visible"/>
                                      </p:to>
                                    </p:set>
                                    <p:anim calcmode="lin" valueType="num">
                                      <p:cBhvr additive="base">
                                        <p:cTn id="32" dur="1000"/>
                                        <p:tgtEl>
                                          <p:spTgt spid="719">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19">
                                            <p:txEl>
                                              <p:pRg st="6" end="6"/>
                                            </p:txEl>
                                          </p:spTgt>
                                        </p:tgtEl>
                                        <p:attrNameLst>
                                          <p:attrName>style.visibility</p:attrName>
                                        </p:attrNameLst>
                                      </p:cBhvr>
                                      <p:to>
                                        <p:strVal val="visible"/>
                                      </p:to>
                                    </p:set>
                                    <p:anim calcmode="lin" valueType="num">
                                      <p:cBhvr additive="base">
                                        <p:cTn id="37" dur="1000"/>
                                        <p:tgtEl>
                                          <p:spTgt spid="719">
                                            <p:txEl>
                                              <p:pRg st="6" end="6"/>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724" name="Shape 724"/>
        <p:cNvGrpSpPr/>
        <p:nvPr/>
      </p:nvGrpSpPr>
      <p:grpSpPr>
        <a:xfrm>
          <a:off x="0" y="0"/>
          <a:ext cx="0" cy="0"/>
          <a:chOff x="0" y="0"/>
          <a:chExt cx="0" cy="0"/>
        </a:xfrm>
      </p:grpSpPr>
      <p:sp>
        <p:nvSpPr>
          <p:cNvPr id="725" name="Google Shape;725;g114ea7bb3ce_0_19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a:t>
            </a:r>
            <a:r>
              <a:rPr lang="en-US"/>
              <a:t> testing</a:t>
            </a:r>
            <a:endParaRPr lang="en-US"/>
          </a:p>
        </p:txBody>
      </p:sp>
      <p:sp>
        <p:nvSpPr>
          <p:cNvPr id="726" name="Google Shape;726;g114ea7bb3ce_0_190"/>
          <p:cNvSpPr txBox="1"/>
          <p:nvPr/>
        </p:nvSpPr>
        <p:spPr>
          <a:xfrm>
            <a:off x="538875" y="1415650"/>
            <a:ext cx="11280900" cy="5282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140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Dễ dàng thực hiện việc test</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Các lỗi sẽ được nhận diện trong giai đoạn đầu</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Cải thiện chất lượng của hệ thống</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Giảm thiểu rủi ro</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Tiến trình dễ dàng truy cập</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Tối ưu hiệu quả và thời gian của việc test</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Dễ dàng phát hiện các lỗi quan trọng và sửa chữa các lỗi</a:t>
            </a:r>
            <a:endParaRPr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9250" algn="l" rtl="0">
              <a:lnSpc>
                <a:spcPct val="115000"/>
              </a:lnSpc>
              <a:spcBef>
                <a:spcPts val="0"/>
              </a:spcBef>
              <a:spcAft>
                <a:spcPts val="0"/>
              </a:spcAft>
              <a:buClr>
                <a:srgbClr val="FF5A33"/>
              </a:buClr>
              <a:buSzPts val="3400"/>
              <a:buFont typeface="Quattrocento Sans" panose="020B0502050000020003"/>
              <a:buChar char="❖"/>
            </a:pPr>
            <a:r>
              <a:rPr lang="en-US" sz="34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Giảm thiểu các rủi ro phát sinh</a:t>
            </a:r>
            <a:endParaRPr sz="34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27" name="Google Shape;727;g114ea7bb3ce_0_190"/>
          <p:cNvSpPr txBox="1"/>
          <p:nvPr/>
        </p:nvSpPr>
        <p:spPr>
          <a:xfrm>
            <a:off x="613350" y="6871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Mục đích kiểm thử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hồi quy</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6">
                                            <p:txEl>
                                              <p:pRg st="0" end="0"/>
                                            </p:txEl>
                                          </p:spTgt>
                                        </p:tgtEl>
                                        <p:attrNameLst>
                                          <p:attrName>style.visibility</p:attrName>
                                        </p:attrNameLst>
                                      </p:cBhvr>
                                      <p:to>
                                        <p:strVal val="visible"/>
                                      </p:to>
                                    </p:set>
                                    <p:anim calcmode="lin" valueType="num">
                                      <p:cBhvr additive="base">
                                        <p:cTn id="7" dur="1000"/>
                                        <p:tgtEl>
                                          <p:spTgt spid="72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6">
                                            <p:txEl>
                                              <p:pRg st="1" end="1"/>
                                            </p:txEl>
                                          </p:spTgt>
                                        </p:tgtEl>
                                        <p:attrNameLst>
                                          <p:attrName>style.visibility</p:attrName>
                                        </p:attrNameLst>
                                      </p:cBhvr>
                                      <p:to>
                                        <p:strVal val="visible"/>
                                      </p:to>
                                    </p:set>
                                    <p:anim calcmode="lin" valueType="num">
                                      <p:cBhvr additive="base">
                                        <p:cTn id="12" dur="1000"/>
                                        <p:tgtEl>
                                          <p:spTgt spid="72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6">
                                            <p:txEl>
                                              <p:pRg st="2" end="2"/>
                                            </p:txEl>
                                          </p:spTgt>
                                        </p:tgtEl>
                                        <p:attrNameLst>
                                          <p:attrName>style.visibility</p:attrName>
                                        </p:attrNameLst>
                                      </p:cBhvr>
                                      <p:to>
                                        <p:strVal val="visible"/>
                                      </p:to>
                                    </p:set>
                                    <p:anim calcmode="lin" valueType="num">
                                      <p:cBhvr additive="base">
                                        <p:cTn id="17" dur="1000"/>
                                        <p:tgtEl>
                                          <p:spTgt spid="72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26">
                                            <p:txEl>
                                              <p:pRg st="3" end="3"/>
                                            </p:txEl>
                                          </p:spTgt>
                                        </p:tgtEl>
                                        <p:attrNameLst>
                                          <p:attrName>style.visibility</p:attrName>
                                        </p:attrNameLst>
                                      </p:cBhvr>
                                      <p:to>
                                        <p:strVal val="visible"/>
                                      </p:to>
                                    </p:set>
                                    <p:anim calcmode="lin" valueType="num">
                                      <p:cBhvr additive="base">
                                        <p:cTn id="22" dur="1000"/>
                                        <p:tgtEl>
                                          <p:spTgt spid="726">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26">
                                            <p:txEl>
                                              <p:pRg st="4" end="4"/>
                                            </p:txEl>
                                          </p:spTgt>
                                        </p:tgtEl>
                                        <p:attrNameLst>
                                          <p:attrName>style.visibility</p:attrName>
                                        </p:attrNameLst>
                                      </p:cBhvr>
                                      <p:to>
                                        <p:strVal val="visible"/>
                                      </p:to>
                                    </p:set>
                                    <p:anim calcmode="lin" valueType="num">
                                      <p:cBhvr additive="base">
                                        <p:cTn id="27" dur="1000"/>
                                        <p:tgtEl>
                                          <p:spTgt spid="726">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26">
                                            <p:txEl>
                                              <p:pRg st="5" end="5"/>
                                            </p:txEl>
                                          </p:spTgt>
                                        </p:tgtEl>
                                        <p:attrNameLst>
                                          <p:attrName>style.visibility</p:attrName>
                                        </p:attrNameLst>
                                      </p:cBhvr>
                                      <p:to>
                                        <p:strVal val="visible"/>
                                      </p:to>
                                    </p:set>
                                    <p:anim calcmode="lin" valueType="num">
                                      <p:cBhvr additive="base">
                                        <p:cTn id="32" dur="1000"/>
                                        <p:tgtEl>
                                          <p:spTgt spid="726">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26">
                                            <p:txEl>
                                              <p:pRg st="6" end="6"/>
                                            </p:txEl>
                                          </p:spTgt>
                                        </p:tgtEl>
                                        <p:attrNameLst>
                                          <p:attrName>style.visibility</p:attrName>
                                        </p:attrNameLst>
                                      </p:cBhvr>
                                      <p:to>
                                        <p:strVal val="visible"/>
                                      </p:to>
                                    </p:set>
                                    <p:anim calcmode="lin" valueType="num">
                                      <p:cBhvr additive="base">
                                        <p:cTn id="37" dur="1000"/>
                                        <p:tgtEl>
                                          <p:spTgt spid="726">
                                            <p:txEl>
                                              <p:pRg st="6" end="6"/>
                                            </p:txEl>
                                          </p:spTgt>
                                        </p:tgtEl>
                                        <p:attrNameLst>
                                          <p:attrName>ppt_x</p:attrName>
                                        </p:attrNameLst>
                                      </p:cBhvr>
                                      <p:tavLst>
                                        <p:tav tm="0" fmla="">
                                          <p:val>
                                            <p:strVal val="#ppt_x-1"/>
                                          </p:val>
                                        </p:tav>
                                        <p:tav tm="100000" fmla="">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26">
                                            <p:txEl>
                                              <p:pRg st="7" end="7"/>
                                            </p:txEl>
                                          </p:spTgt>
                                        </p:tgtEl>
                                        <p:attrNameLst>
                                          <p:attrName>style.visibility</p:attrName>
                                        </p:attrNameLst>
                                      </p:cBhvr>
                                      <p:to>
                                        <p:strVal val="visible"/>
                                      </p:to>
                                    </p:set>
                                    <p:anim calcmode="lin" valueType="num">
                                      <p:cBhvr additive="base">
                                        <p:cTn id="42" dur="1000"/>
                                        <p:tgtEl>
                                          <p:spTgt spid="726">
                                            <p:txEl>
                                              <p:pRg st="7" end="7"/>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g115053b2453_0_26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component testing</a:t>
            </a:r>
            <a:endParaRPr lang="en-US"/>
          </a:p>
        </p:txBody>
      </p:sp>
      <p:sp>
        <p:nvSpPr>
          <p:cNvPr id="166" name="Google Shape;166;g115053b2453_0_268"/>
          <p:cNvSpPr txBox="1"/>
          <p:nvPr/>
        </p:nvSpPr>
        <p:spPr>
          <a:xfrm>
            <a:off x="838350" y="1821275"/>
            <a:ext cx="11297400" cy="4968300"/>
          </a:xfrm>
          <a:prstGeom prst="rect">
            <a:avLst/>
          </a:prstGeom>
          <a:noFill/>
          <a:ln>
            <a:noFill/>
          </a:ln>
        </p:spPr>
        <p:txBody>
          <a:bodyPr spcFirstLastPara="1" wrap="square" lIns="91425" tIns="45700" rIns="91425" bIns="45700" anchor="t" anchorCtr="0">
            <a:noAutofit/>
          </a:bodyPr>
          <a:lstStyle/>
          <a:p>
            <a:pPr marL="0" lvl="0" indent="0" algn="l" rtl="0">
              <a:spcBef>
                <a:spcPts val="2400"/>
              </a:spcBef>
              <a:spcAft>
                <a:spcPts val="2400"/>
              </a:spcAft>
              <a:buNone/>
            </a:pPr>
            <a:r>
              <a:rPr lang="en-US" sz="3000">
                <a:solidFill>
                  <a:srgbClr val="333333"/>
                </a:solidFill>
                <a:highlight>
                  <a:srgbClr val="FFFFFF"/>
                </a:highlight>
              </a:rPr>
              <a:t>Tạo một class MathUtil ở </a:t>
            </a:r>
            <a:r>
              <a:rPr lang="en-US" sz="30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rPr>
              <a:t>..\src\main\java</a:t>
            </a:r>
            <a:endParaRPr sz="30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67" name="Google Shape;167;g115053b2453_0_26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Component Testing</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168" name="Google Shape;168;g115053b2453_0_268"/>
          <p:cNvPicPr preferRelativeResize="0"/>
          <p:nvPr/>
        </p:nvPicPr>
        <p:blipFill>
          <a:blip r:embed="rId1"/>
          <a:stretch>
            <a:fillRect/>
          </a:stretch>
        </p:blipFill>
        <p:spPr>
          <a:xfrm>
            <a:off x="1648888" y="2650050"/>
            <a:ext cx="8894226" cy="3084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731" name="Shape 731"/>
        <p:cNvGrpSpPr/>
        <p:nvPr/>
      </p:nvGrpSpPr>
      <p:grpSpPr>
        <a:xfrm>
          <a:off x="0" y="0"/>
          <a:ext cx="0" cy="0"/>
          <a:chOff x="0" y="0"/>
          <a:chExt cx="0" cy="0"/>
        </a:xfrm>
      </p:grpSpPr>
      <p:sp>
        <p:nvSpPr>
          <p:cNvPr id="732" name="Google Shape;732;g114ea7bb3ce_0_19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a:t>
            </a:r>
            <a:r>
              <a:rPr lang="en-US"/>
              <a:t> testing</a:t>
            </a:r>
            <a:endParaRPr lang="en-US"/>
          </a:p>
        </p:txBody>
      </p:sp>
      <p:sp>
        <p:nvSpPr>
          <p:cNvPr id="733" name="Google Shape;733;g114ea7bb3ce_0_196"/>
          <p:cNvSpPr txBox="1"/>
          <p:nvPr/>
        </p:nvSpPr>
        <p:spPr>
          <a:xfrm>
            <a:off x="396200" y="1591825"/>
            <a:ext cx="11095200" cy="4177800"/>
          </a:xfrm>
          <a:prstGeom prst="rect">
            <a:avLst/>
          </a:prstGeom>
          <a:noFill/>
          <a:ln>
            <a:noFill/>
          </a:ln>
        </p:spPr>
        <p:txBody>
          <a:bodyPr spcFirstLastPara="1" wrap="square" lIns="91425" tIns="45700" rIns="91425" bIns="45700" anchor="t" anchorCtr="0">
            <a:noAutofit/>
          </a:bodyPr>
          <a:lstStyle/>
          <a:p>
            <a:pPr marL="742950" lvl="1" indent="-368300" algn="l" rtl="0">
              <a:spcBef>
                <a:spcPts val="50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Kiểm thử có thể vẫn còn lỗi do khi kiểm thử hồi quy liên tục được thực hiện, các bộ test cases trở nên khá lớn. Do hạn chế về thời gian và ngân sách, toàn bộ test cases kiểm thử hồi quy không thể được thực thi.</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8300" algn="l" rtl="0">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Tối thiểu hóa bộ test cases trong khi vẫn đạt được phạm vi kiểm thử tối đa vẫn là một thách thức</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34" name="Google Shape;734;g114ea7bb3ce_0_196"/>
          <p:cNvSpPr txBox="1"/>
          <p:nvPr/>
        </p:nvSpPr>
        <p:spPr>
          <a:xfrm>
            <a:off x="603925" y="762150"/>
            <a:ext cx="11646000" cy="754200"/>
          </a:xfrm>
          <a:prstGeom prst="rect">
            <a:avLst/>
          </a:prstGeom>
          <a:noFill/>
          <a:ln>
            <a:noFill/>
          </a:ln>
        </p:spPr>
        <p:txBody>
          <a:bodyPr spcFirstLastPara="1" wrap="square" lIns="91425" tIns="91425" rIns="91425" bIns="91425" anchor="t" anchorCtr="0">
            <a:spAutoFit/>
          </a:bodyPr>
          <a:lstStyle/>
          <a:p>
            <a:pPr marL="342900" lvl="0" indent="-400050" algn="l" rtl="0">
              <a:lnSpc>
                <a:spcPct val="115000"/>
              </a:lnSpc>
              <a:spcBef>
                <a:spcPts val="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Những lỗi và hỏng hóc điển hình trong kiểm thử </a:t>
            </a: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hồi quy</a:t>
            </a:r>
            <a:endParaRPr sz="37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3">
                                            <p:txEl>
                                              <p:pRg st="0" end="0"/>
                                            </p:txEl>
                                          </p:spTgt>
                                        </p:tgtEl>
                                        <p:attrNameLst>
                                          <p:attrName>style.visibility</p:attrName>
                                        </p:attrNameLst>
                                      </p:cBhvr>
                                      <p:to>
                                        <p:strVal val="visible"/>
                                      </p:to>
                                    </p:set>
                                    <p:anim calcmode="lin" valueType="num">
                                      <p:cBhvr additive="base">
                                        <p:cTn id="7" dur="1000"/>
                                        <p:tgtEl>
                                          <p:spTgt spid="73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3">
                                            <p:txEl>
                                              <p:pRg st="1" end="1"/>
                                            </p:txEl>
                                          </p:spTgt>
                                        </p:tgtEl>
                                        <p:attrNameLst>
                                          <p:attrName>style.visibility</p:attrName>
                                        </p:attrNameLst>
                                      </p:cBhvr>
                                      <p:to>
                                        <p:strVal val="visible"/>
                                      </p:to>
                                    </p:set>
                                    <p:anim calcmode="lin" valueType="num">
                                      <p:cBhvr additive="base">
                                        <p:cTn id="12" dur="1000"/>
                                        <p:tgtEl>
                                          <p:spTgt spid="73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738" name="Shape 738"/>
        <p:cNvGrpSpPr/>
        <p:nvPr/>
      </p:nvGrpSpPr>
      <p:grpSpPr>
        <a:xfrm>
          <a:off x="0" y="0"/>
          <a:ext cx="0" cy="0"/>
          <a:chOff x="0" y="0"/>
          <a:chExt cx="0" cy="0"/>
        </a:xfrm>
      </p:grpSpPr>
      <p:sp>
        <p:nvSpPr>
          <p:cNvPr id="739" name="Google Shape;739;g11d54056e8f_0_1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regression testing</a:t>
            </a:r>
            <a:endParaRPr lang="en-US"/>
          </a:p>
        </p:txBody>
      </p:sp>
      <p:sp>
        <p:nvSpPr>
          <p:cNvPr id="740" name="Google Shape;740;g11d54056e8f_0_13"/>
          <p:cNvSpPr txBox="1"/>
          <p:nvPr/>
        </p:nvSpPr>
        <p:spPr>
          <a:xfrm>
            <a:off x="396200" y="856025"/>
            <a:ext cx="11095200" cy="4177800"/>
          </a:xfrm>
          <a:prstGeom prst="rect">
            <a:avLst/>
          </a:prstGeom>
          <a:noFill/>
          <a:ln>
            <a:noFill/>
          </a:ln>
        </p:spPr>
        <p:txBody>
          <a:bodyPr spcFirstLastPara="1" wrap="square" lIns="91425" tIns="45700" rIns="91425" bIns="45700" anchor="t" anchorCtr="0">
            <a:noAutofit/>
          </a:bodyPr>
          <a:lstStyle/>
          <a:p>
            <a:pPr marL="742950" lvl="1" indent="-368300" algn="l" rtl="0">
              <a:spcBef>
                <a:spcPts val="500"/>
              </a:spcBef>
              <a:spcAft>
                <a:spcPts val="0"/>
              </a:spcAft>
              <a:buClr>
                <a:srgbClr val="FF5A33"/>
              </a:buClr>
              <a:buSzPts val="3700"/>
              <a:buFont typeface="Quattrocento Sans" panose="020B0502050000020003"/>
              <a:buChar char="❖"/>
            </a:pPr>
            <a:r>
              <a:rPr lang="en-US"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Mỗi lần sửa đổi hoặc mỗi lần cập nhật bản build hoặc sau một loạt các lỗi được sửa là một thách thức.</a:t>
            </a:r>
            <a:endParaRPr sz="37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0">
                                            <p:txEl>
                                              <p:pRg st="0" end="0"/>
                                            </p:txEl>
                                          </p:spTgt>
                                        </p:tgtEl>
                                        <p:attrNameLst>
                                          <p:attrName>style.visibility</p:attrName>
                                        </p:attrNameLst>
                                      </p:cBhvr>
                                      <p:to>
                                        <p:strVal val="visible"/>
                                      </p:to>
                                    </p:set>
                                    <p:anim calcmode="lin" valueType="num">
                                      <p:cBhvr additive="base">
                                        <p:cTn id="7" dur="1000"/>
                                        <p:tgtEl>
                                          <p:spTgt spid="74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744" name="Shape 744"/>
        <p:cNvGrpSpPr/>
        <p:nvPr/>
      </p:nvGrpSpPr>
      <p:grpSpPr>
        <a:xfrm>
          <a:off x="0" y="0"/>
          <a:ext cx="0" cy="0"/>
          <a:chOff x="0" y="0"/>
          <a:chExt cx="0" cy="0"/>
        </a:xfrm>
      </p:grpSpPr>
      <p:sp>
        <p:nvSpPr>
          <p:cNvPr id="745" name="Google Shape;745;g1092294d3ad_0_40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Tóm tắt bài học</a:t>
            </a:r>
            <a:endParaRPr lang="en-US"/>
          </a:p>
        </p:txBody>
      </p:sp>
      <p:sp>
        <p:nvSpPr>
          <p:cNvPr id="746" name="Google Shape;746;g1092294d3ad_0_402"/>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747" name="Google Shape;747;g1092294d3ad_0_40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48" name="Google Shape;748;g1092294d3ad_0_40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g1092294d3ad_0_402"/>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Acceptance Testing - Kiểm thử chấp nhận</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Smoke Testing - Kiểm thử khói</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Sanity Testing - Kiểm thử độ tỉnh táo</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333333"/>
              </a:buClr>
              <a:buSzPts val="3000"/>
              <a:buFont typeface="Quattrocento Sans" panose="020B0502050000020003"/>
              <a:buChar char="•"/>
            </a:pPr>
            <a:r>
              <a:rPr lang="en-US"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Regression Testing - Kiểm thử hồi quy</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50" name="Google Shape;750;g1092294d3ad_0_40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Tóm tắt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751" name="Google Shape;751;g1092294d3ad_0_402" descr="D:\Compressed\PSD Collection 2011\WP-201 copy.png"/>
          <p:cNvPicPr preferRelativeResize="0"/>
          <p:nvPr/>
        </p:nvPicPr>
        <p:blipFill rotWithShape="1">
          <a:blip r:embed="rId1"/>
          <a:srcRect/>
          <a:stretch>
            <a:fillRect/>
          </a:stretch>
        </p:blipFill>
        <p:spPr>
          <a:xfrm flipH="1">
            <a:off x="9189300" y="1095638"/>
            <a:ext cx="2782800" cy="520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755" name="Shape 755"/>
        <p:cNvGrpSpPr/>
        <p:nvPr/>
      </p:nvGrpSpPr>
      <p:grpSpPr>
        <a:xfrm>
          <a:off x="0" y="0"/>
          <a:ext cx="0" cy="0"/>
          <a:chOff x="0" y="0"/>
          <a:chExt cx="0" cy="0"/>
        </a:xfrm>
      </p:grpSpPr>
      <p:sp>
        <p:nvSpPr>
          <p:cNvPr id="756" name="Google Shape;756;g115053b2453_0_71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 bài học tiếp theo</a:t>
            </a:r>
            <a:endParaRPr lang="en-US"/>
          </a:p>
        </p:txBody>
      </p:sp>
      <p:sp>
        <p:nvSpPr>
          <p:cNvPr id="757" name="Google Shape;757;g115053b2453_0_714"/>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758" name="Google Shape;758;g115053b2453_0_714"/>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9" name="Google Shape;759;g115053b2453_0_714"/>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g115053b2453_0_714"/>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1B1B1B"/>
              </a:buClr>
              <a:buSzPts val="3000"/>
              <a:buFont typeface="Quattrocento Sans" panose="020B0502050000020003"/>
              <a:buChar char="•"/>
            </a:pPr>
            <a:r>
              <a:rPr lang="en-US" sz="28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Static Testing - Kiểm thử tĩnh</a:t>
            </a:r>
            <a:endParaRPr sz="28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9100" algn="l" rtl="0">
              <a:lnSpc>
                <a:spcPct val="115000"/>
              </a:lnSpc>
              <a:spcBef>
                <a:spcPts val="0"/>
              </a:spcBef>
              <a:spcAft>
                <a:spcPts val="0"/>
              </a:spcAft>
              <a:buClr>
                <a:srgbClr val="1B1B1B"/>
              </a:buClr>
              <a:buSzPts val="3000"/>
              <a:buFont typeface="Quattrocento Sans" panose="020B0502050000020003"/>
              <a:buChar char="•"/>
            </a:pPr>
            <a:r>
              <a:rPr lang="en-US" sz="2800">
                <a:solidFill>
                  <a:srgbClr val="1B1B1B"/>
                </a:solidFill>
                <a:latin typeface="Quattrocento Sans" panose="020B0502050000020003"/>
                <a:ea typeface="Quattrocento Sans" panose="020B0502050000020003"/>
                <a:cs typeface="Quattrocento Sans" panose="020B0502050000020003"/>
                <a:sym typeface="Quattrocento Sans" panose="020B0502050000020003"/>
              </a:rPr>
              <a:t>BlackBox Testing - Kiểm thử hộp đen</a:t>
            </a:r>
            <a:endParaRPr sz="2200">
              <a:solidFill>
                <a:srgbClr val="1B1B1B"/>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761" name="Google Shape;761;g115053b2453_0_714"/>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tiếp theo</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762" name="Google Shape;762;g115053b2453_0_714" descr="D:\Pictures\PNG\present.png"/>
          <p:cNvPicPr preferRelativeResize="0"/>
          <p:nvPr/>
        </p:nvPicPr>
        <p:blipFill rotWithShape="1">
          <a:blip r:embed="rId1"/>
          <a:srcRect/>
          <a:stretch>
            <a:fillRect/>
          </a:stretch>
        </p:blipFill>
        <p:spPr>
          <a:xfrm flipH="1">
            <a:off x="9469017" y="1480800"/>
            <a:ext cx="2113383" cy="489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766" name="Shape 766"/>
        <p:cNvGrpSpPr/>
        <p:nvPr/>
      </p:nvGrpSpPr>
      <p:grpSpPr>
        <a:xfrm>
          <a:off x="0" y="0"/>
          <a:ext cx="0" cy="0"/>
          <a:chOff x="0" y="0"/>
          <a:chExt cx="0" cy="0"/>
        </a:xfrm>
      </p:grpSpPr>
      <p:pic>
        <p:nvPicPr>
          <p:cNvPr id="767" name="Google Shape;767;p13"/>
          <p:cNvPicPr preferRelativeResize="0"/>
          <p:nvPr/>
        </p:nvPicPr>
        <p:blipFill rotWithShape="1">
          <a:blip r:embed="rId1"/>
          <a:srcRect/>
          <a:stretch>
            <a:fillRect/>
          </a:stretch>
        </p:blipFill>
        <p:spPr>
          <a:xfrm>
            <a:off x="-5953" y="0"/>
            <a:ext cx="12197953" cy="6858000"/>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22485</Words>
  <Application>WPS Presentation</Application>
  <PresentationFormat/>
  <Paragraphs>596</Paragraphs>
  <Slides>94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94</vt:i4>
      </vt:variant>
    </vt:vector>
  </HeadingPairs>
  <TitlesOfParts>
    <vt:vector size="107" baseType="lpstr">
      <vt:lpstr>Arial</vt:lpstr>
      <vt:lpstr>SimSun</vt:lpstr>
      <vt:lpstr>Wingdings</vt:lpstr>
      <vt:lpstr>Arial</vt:lpstr>
      <vt:lpstr>Calibri</vt:lpstr>
      <vt:lpstr>Quattrocento Sans</vt:lpstr>
      <vt:lpstr>Noto Sans Symbols</vt:lpstr>
      <vt:lpstr>Noto Sans</vt:lpstr>
      <vt:lpstr>Roboto</vt:lpstr>
      <vt:lpstr>Courier New</vt:lpstr>
      <vt:lpstr>Microsoft YaHei</vt:lpstr>
      <vt:lpstr>Arial Unicode MS</vt:lpstr>
      <vt:lpstr>Custom Design</vt:lpstr>
      <vt:lpstr>Kiểm thử cơ bản (P1)</vt:lpstr>
      <vt:lpstr>Nội dung</vt:lpstr>
      <vt:lpstr>PowerPoint 演示文稿</vt:lpstr>
      <vt:lpstr>PowerPoint 演示文稿</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PowerPoint 演示文稿</vt:lpstr>
      <vt:lpstr>PowerPoint 演示文稿</vt:lpstr>
      <vt:lpstr>integration testing</vt:lpstr>
      <vt:lpstr>integration testing</vt:lpstr>
      <vt:lpstr>integration testing</vt:lpstr>
      <vt:lpstr>integration testing</vt:lpstr>
      <vt:lpstr>integration testing</vt:lpstr>
      <vt:lpstr>integration testing</vt:lpstr>
      <vt:lpstr>integration testing</vt:lpstr>
      <vt:lpstr>integration testing</vt:lpstr>
      <vt:lpstr>integration testing</vt:lpstr>
      <vt:lpstr>integration testing</vt:lpstr>
      <vt:lpstr>component testing</vt:lpstr>
      <vt:lpstr>component testing</vt:lpstr>
      <vt:lpstr>component testing</vt:lpstr>
      <vt:lpstr>component testing</vt:lpstr>
      <vt:lpstr>component testing</vt:lpstr>
      <vt:lpstr>PowerPoint 演示文稿</vt:lpstr>
      <vt:lpstr>PowerPoint 演示文稿</vt:lpstr>
      <vt:lpstr>system testing</vt:lpstr>
      <vt:lpstr>system testing</vt:lpstr>
      <vt:lpstr>system testing</vt:lpstr>
      <vt:lpstr>system testing</vt:lpstr>
      <vt:lpstr>system testing</vt:lpstr>
      <vt:lpstr>system testing</vt:lpstr>
      <vt:lpstr>system testing</vt:lpstr>
      <vt:lpstr>system testing</vt:lpstr>
      <vt:lpstr>Tóm tắt bài học</vt:lpstr>
      <vt:lpstr>Nội dung bài học tiếp theo</vt:lpstr>
      <vt:lpstr>PowerPoint 演示文稿</vt:lpstr>
      <vt:lpstr>Kiểm thử cơ bản (P2)</vt:lpstr>
      <vt:lpstr>Nội dung</vt:lpstr>
      <vt:lpstr>PowerPoint 演示文稿</vt:lpstr>
      <vt:lpstr>PowerPoint 演示文稿</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PowerPoint 演示文稿</vt:lpstr>
      <vt:lpstr>PowerPoint 演示文稿</vt:lpstr>
      <vt:lpstr>sanity testing</vt:lpstr>
      <vt:lpstr>sanity testing</vt:lpstr>
      <vt:lpstr>sanity testing</vt:lpstr>
      <vt:lpstr>sanity testing</vt:lpstr>
      <vt:lpstr>sanity testing</vt:lpstr>
      <vt:lpstr>sanity testing</vt:lpstr>
      <vt:lpstr>sanity testing</vt:lpstr>
      <vt:lpstr>PowerPoint 演示文稿</vt:lpstr>
      <vt:lpstr>PowerPoint 演示文稿</vt:lpstr>
      <vt:lpstr>smoke testing</vt:lpstr>
      <vt:lpstr>smoke testing</vt:lpstr>
      <vt:lpstr>smoke testing</vt:lpstr>
      <vt:lpstr>smoke testing</vt:lpstr>
      <vt:lpstr>smoke testing</vt:lpstr>
      <vt:lpstr>smoke testing</vt:lpstr>
      <vt:lpstr>PowerPoint 演示文稿</vt:lpstr>
      <vt:lpstr>PowerPoint 演示文稿</vt:lpstr>
      <vt:lpstr>regression testing</vt:lpstr>
      <vt:lpstr>regression testing</vt:lpstr>
      <vt:lpstr>regression testing</vt:lpstr>
      <vt:lpstr>regression testing</vt:lpstr>
      <vt:lpstr>regression testing</vt:lpstr>
      <vt:lpstr>regression testing</vt:lpstr>
      <vt:lpstr>regression testing</vt:lpstr>
      <vt:lpstr>regression testing</vt:lpstr>
      <vt:lpstr>regression testing</vt:lpstr>
      <vt:lpstr>Tóm tắt bài học</vt:lpstr>
      <vt:lpstr>Nội dung bài học tiếp theo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 (P1)</dc:title>
  <dc:creator>Hans</dc:creator>
  <cp:lastModifiedBy>Admin</cp:lastModifiedBy>
  <cp:revision>1</cp:revision>
  <dcterms:created xsi:type="dcterms:W3CDTF">2023-02-27T09:11:55Z</dcterms:created>
  <dcterms:modified xsi:type="dcterms:W3CDTF">2023-02-27T09:11:56Z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